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2" r:id="rId2"/>
    <p:sldId id="263" r:id="rId3"/>
    <p:sldId id="265" r:id="rId4"/>
    <p:sldId id="257" r:id="rId5"/>
    <p:sldId id="264" r:id="rId6"/>
    <p:sldId id="269" r:id="rId7"/>
    <p:sldId id="261" r:id="rId8"/>
    <p:sldId id="267" r:id="rId9"/>
    <p:sldId id="268" r:id="rId10"/>
    <p:sldId id="256" r:id="rId11"/>
    <p:sldId id="259" r:id="rId12"/>
    <p:sldId id="258" r:id="rId13"/>
    <p:sldId id="266" r:id="rId14"/>
    <p:sldId id="272" r:id="rId15"/>
    <p:sldId id="273" r:id="rId16"/>
    <p:sldId id="271" r:id="rId17"/>
    <p:sldId id="27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100" d="100"/>
          <a:sy n="100" d="100"/>
        </p:scale>
        <p:origin x="-1160" y="512"/>
      </p:cViewPr>
      <p:guideLst>
        <p:guide orient="horz" pos="3189"/>
        <p:guide pos="573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B68DD-1302-D149-9186-AE3BD2690889}" type="datetimeFigureOut">
              <a:rPr lang="en-US" smtClean="0"/>
              <a:t>2/19/19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E9C566-B2A2-1F4D-9CD6-5C27A3A1E5E3}" type="slidenum">
              <a:rPr lang="en-US" smtClean="0"/>
              <a:t>‹#›</a:t>
            </a:fld>
            <a:endParaRPr lang="en-US"/>
          </a:p>
        </p:txBody>
      </p:sp>
    </p:spTree>
    <p:extLst>
      <p:ext uri="{BB962C8B-B14F-4D97-AF65-F5344CB8AC3E}">
        <p14:creationId xmlns:p14="http://schemas.microsoft.com/office/powerpoint/2010/main" val="22831265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Talks</a:t>
            </a:r>
            <a:r>
              <a:rPr lang="en-US" baseline="0" dirty="0" smtClean="0"/>
              <a:t> to provide background of ideas and vocabulary necessary to understand interest in and difficulties of quantum computing and quantum cryptography</a:t>
            </a:r>
            <a:endParaRPr lang="en-US" dirty="0"/>
          </a:p>
        </p:txBody>
      </p:sp>
      <p:sp>
        <p:nvSpPr>
          <p:cNvPr id="4" name="Slide Number Placeholder 3"/>
          <p:cNvSpPr>
            <a:spLocks noGrp="1"/>
          </p:cNvSpPr>
          <p:nvPr>
            <p:ph type="sldNum" sz="quarter" idx="10"/>
          </p:nvPr>
        </p:nvSpPr>
        <p:spPr/>
        <p:txBody>
          <a:bodyPr/>
          <a:lstStyle/>
          <a:p>
            <a:fld id="{C8E9C566-B2A2-1F4D-9CD6-5C27A3A1E5E3}" type="slidenum">
              <a:rPr lang="en-US" smtClean="0"/>
              <a:t>1</a:t>
            </a:fld>
            <a:endParaRPr lang="en-US"/>
          </a:p>
        </p:txBody>
      </p:sp>
    </p:spTree>
    <p:extLst>
      <p:ext uri="{BB962C8B-B14F-4D97-AF65-F5344CB8AC3E}">
        <p14:creationId xmlns:p14="http://schemas.microsoft.com/office/powerpoint/2010/main" val="436682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9C566-B2A2-1F4D-9CD6-5C27A3A1E5E3}" type="slidenum">
              <a:rPr lang="en-US" smtClean="0"/>
              <a:t>14</a:t>
            </a:fld>
            <a:endParaRPr lang="en-US"/>
          </a:p>
        </p:txBody>
      </p:sp>
    </p:spTree>
    <p:extLst>
      <p:ext uri="{BB962C8B-B14F-4D97-AF65-F5344CB8AC3E}">
        <p14:creationId xmlns:p14="http://schemas.microsoft.com/office/powerpoint/2010/main" val="832588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Device assures that only one photon is passing through at a time.  Path length is varied by moving mirror M.  Interference pattern is seen in variations of counts</a:t>
            </a:r>
            <a:r>
              <a:rPr lang="en-US" baseline="0" dirty="0" smtClean="0"/>
              <a:t> at B</a:t>
            </a:r>
            <a:r>
              <a:rPr lang="en-US" baseline="-25000" dirty="0" smtClean="0"/>
              <a:t>1 </a:t>
            </a:r>
            <a:r>
              <a:rPr lang="en-US" baseline="0" dirty="0" smtClean="0"/>
              <a:t>(complementary curve occurs at B</a:t>
            </a:r>
            <a:r>
              <a:rPr lang="en-US" baseline="-25000" dirty="0" smtClean="0"/>
              <a:t>2.</a:t>
            </a:r>
            <a:endParaRPr lang="en-US" baseline="-25000" dirty="0"/>
          </a:p>
        </p:txBody>
      </p:sp>
      <p:sp>
        <p:nvSpPr>
          <p:cNvPr id="4" name="Slide Number Placeholder 3"/>
          <p:cNvSpPr>
            <a:spLocks noGrp="1"/>
          </p:cNvSpPr>
          <p:nvPr>
            <p:ph type="sldNum" sz="quarter" idx="10"/>
          </p:nvPr>
        </p:nvSpPr>
        <p:spPr/>
        <p:txBody>
          <a:bodyPr/>
          <a:lstStyle/>
          <a:p>
            <a:fld id="{C8E9C566-B2A2-1F4D-9CD6-5C27A3A1E5E3}" type="slidenum">
              <a:rPr lang="en-US" smtClean="0"/>
              <a:t>15</a:t>
            </a:fld>
            <a:endParaRPr lang="en-US"/>
          </a:p>
        </p:txBody>
      </p:sp>
    </p:spTree>
    <p:extLst>
      <p:ext uri="{BB962C8B-B14F-4D97-AF65-F5344CB8AC3E}">
        <p14:creationId xmlns:p14="http://schemas.microsoft.com/office/powerpoint/2010/main" val="229566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diode laser is around 650 nm wavelength</a:t>
            </a:r>
            <a:endParaRPr lang="en-US" dirty="0"/>
          </a:p>
        </p:txBody>
      </p:sp>
      <p:sp>
        <p:nvSpPr>
          <p:cNvPr id="4" name="Slide Number Placeholder 3"/>
          <p:cNvSpPr>
            <a:spLocks noGrp="1"/>
          </p:cNvSpPr>
          <p:nvPr>
            <p:ph type="sldNum" sz="quarter" idx="10"/>
          </p:nvPr>
        </p:nvSpPr>
        <p:spPr/>
        <p:txBody>
          <a:bodyPr/>
          <a:lstStyle/>
          <a:p>
            <a:fld id="{C8E9C566-B2A2-1F4D-9CD6-5C27A3A1E5E3}" type="slidenum">
              <a:rPr lang="en-US" smtClean="0"/>
              <a:t>17</a:t>
            </a:fld>
            <a:endParaRPr lang="en-US"/>
          </a:p>
        </p:txBody>
      </p:sp>
    </p:spTree>
    <p:extLst>
      <p:ext uri="{BB962C8B-B14F-4D97-AF65-F5344CB8AC3E}">
        <p14:creationId xmlns:p14="http://schemas.microsoft.com/office/powerpoint/2010/main" val="107232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9C566-B2A2-1F4D-9CD6-5C27A3A1E5E3}" type="slidenum">
              <a:rPr lang="en-US" smtClean="0"/>
              <a:t>2</a:t>
            </a:fld>
            <a:endParaRPr lang="en-US"/>
          </a:p>
        </p:txBody>
      </p:sp>
    </p:spTree>
    <p:extLst>
      <p:ext uri="{BB962C8B-B14F-4D97-AF65-F5344CB8AC3E}">
        <p14:creationId xmlns:p14="http://schemas.microsoft.com/office/powerpoint/2010/main" val="1040200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diode laser wavelength is around 650 nm</a:t>
            </a:r>
            <a:endParaRPr lang="en-US" dirty="0"/>
          </a:p>
        </p:txBody>
      </p:sp>
      <p:sp>
        <p:nvSpPr>
          <p:cNvPr id="4" name="Slide Number Placeholder 3"/>
          <p:cNvSpPr>
            <a:spLocks noGrp="1"/>
          </p:cNvSpPr>
          <p:nvPr>
            <p:ph type="sldNum" sz="quarter" idx="10"/>
          </p:nvPr>
        </p:nvSpPr>
        <p:spPr/>
        <p:txBody>
          <a:bodyPr/>
          <a:lstStyle/>
          <a:p>
            <a:fld id="{C8E9C566-B2A2-1F4D-9CD6-5C27A3A1E5E3}" type="slidenum">
              <a:rPr lang="en-US" smtClean="0"/>
              <a:t>3</a:t>
            </a:fld>
            <a:endParaRPr lang="en-US"/>
          </a:p>
        </p:txBody>
      </p:sp>
    </p:spTree>
    <p:extLst>
      <p:ext uri="{BB962C8B-B14F-4D97-AF65-F5344CB8AC3E}">
        <p14:creationId xmlns:p14="http://schemas.microsoft.com/office/powerpoint/2010/main" val="340174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Light</a:t>
            </a:r>
            <a:r>
              <a:rPr lang="en-US" baseline="0" dirty="0" smtClean="0"/>
              <a:t> has t</a:t>
            </a:r>
            <a:r>
              <a:rPr lang="en-US" dirty="0" smtClean="0"/>
              <a:t>wo paths to the detector</a:t>
            </a:r>
          </a:p>
          <a:p>
            <a:r>
              <a:rPr lang="en-US" dirty="0" smtClean="0"/>
              <a:t>https</a:t>
            </a:r>
            <a:r>
              <a:rPr lang="en-US" dirty="0" smtClean="0"/>
              <a:t>://</a:t>
            </a:r>
            <a:r>
              <a:rPr lang="en-US" dirty="0" err="1" smtClean="0"/>
              <a:t>phys.libretexts.org</a:t>
            </a:r>
            <a:r>
              <a:rPr lang="en-US" dirty="0" smtClean="0"/>
              <a:t>/Bookshelves/</a:t>
            </a:r>
            <a:r>
              <a:rPr lang="en-US" dirty="0" err="1" smtClean="0"/>
              <a:t>University_Physics</a:t>
            </a:r>
            <a:r>
              <a:rPr lang="en-US" dirty="0" smtClean="0"/>
              <a:t>/Book%3A_University_Physics_(</a:t>
            </a:r>
            <a:r>
              <a:rPr lang="en-US" dirty="0" err="1" smtClean="0"/>
              <a:t>OpenStax</a:t>
            </a:r>
            <a:r>
              <a:rPr lang="en-US" dirty="0" smtClean="0"/>
              <a:t>)/Map%3A_University_Physics_III_-_Optics_and_Modern_Physics_(</a:t>
            </a:r>
            <a:r>
              <a:rPr lang="en-US" dirty="0" err="1" smtClean="0"/>
              <a:t>OpenStax</a:t>
            </a:r>
            <a:r>
              <a:rPr lang="en-US" dirty="0" smtClean="0"/>
              <a:t>)/3%3A_Interference/3.1%3A_Young%27s_Double-Slit_Interference</a:t>
            </a:r>
            <a:endParaRPr lang="en-US" dirty="0"/>
          </a:p>
        </p:txBody>
      </p:sp>
      <p:sp>
        <p:nvSpPr>
          <p:cNvPr id="4" name="Slide Number Placeholder 3"/>
          <p:cNvSpPr>
            <a:spLocks noGrp="1"/>
          </p:cNvSpPr>
          <p:nvPr>
            <p:ph type="sldNum" sz="quarter" idx="10"/>
          </p:nvPr>
        </p:nvSpPr>
        <p:spPr/>
        <p:txBody>
          <a:bodyPr/>
          <a:lstStyle/>
          <a:p>
            <a:fld id="{C8E9C566-B2A2-1F4D-9CD6-5C27A3A1E5E3}" type="slidenum">
              <a:rPr lang="en-US" smtClean="0"/>
              <a:t>5</a:t>
            </a:fld>
            <a:endParaRPr lang="en-US"/>
          </a:p>
        </p:txBody>
      </p:sp>
    </p:spTree>
    <p:extLst>
      <p:ext uri="{BB962C8B-B14F-4D97-AF65-F5344CB8AC3E}">
        <p14:creationId xmlns:p14="http://schemas.microsoft.com/office/powerpoint/2010/main" val="2162079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Albert Einstein, ``On a heuristic point of view concerning the production and transformation of light," p.~177-198 of {\</a:t>
            </a:r>
            <a:r>
              <a:rPr lang="en-US" dirty="0" err="1" smtClean="0">
                <a:effectLst/>
              </a:rPr>
              <a:t>em</a:t>
            </a:r>
            <a:r>
              <a:rPr lang="en-US" dirty="0" smtClean="0">
                <a:effectLst/>
              </a:rPr>
              <a:t> Einstein's Miraculous Year}, ed. John </a:t>
            </a:r>
            <a:r>
              <a:rPr lang="en-US" dirty="0" err="1" smtClean="0">
                <a:effectLst/>
              </a:rPr>
              <a:t>Stachel</a:t>
            </a:r>
            <a:r>
              <a:rPr lang="en-US" dirty="0" smtClean="0">
                <a:effectLst/>
              </a:rPr>
              <a:t>, Princeton University Press (1998). This is an English translation of Einstein's 1905 paper ``\"{U}</a:t>
            </a:r>
            <a:r>
              <a:rPr lang="en-US" dirty="0" err="1" smtClean="0">
                <a:effectLst/>
              </a:rPr>
              <a:t>ber</a:t>
            </a:r>
            <a:r>
              <a:rPr lang="en-US" dirty="0" smtClean="0">
                <a:effectLst/>
              </a:rPr>
              <a:t> </a:t>
            </a:r>
            <a:r>
              <a:rPr lang="en-US" dirty="0" err="1" smtClean="0">
                <a:effectLst/>
              </a:rPr>
              <a:t>einen</a:t>
            </a:r>
            <a:r>
              <a:rPr lang="en-US" dirty="0" smtClean="0">
                <a:effectLst/>
              </a:rPr>
              <a:t> die </a:t>
            </a:r>
            <a:r>
              <a:rPr lang="en-US" dirty="0" err="1" smtClean="0">
                <a:effectLst/>
              </a:rPr>
              <a:t>Erzeugung</a:t>
            </a:r>
            <a:r>
              <a:rPr lang="en-US" dirty="0" smtClean="0">
                <a:effectLst/>
              </a:rPr>
              <a:t> und </a:t>
            </a:r>
            <a:r>
              <a:rPr lang="en-US" dirty="0" err="1" smtClean="0">
                <a:effectLst/>
              </a:rPr>
              <a:t>Verwandlung</a:t>
            </a:r>
            <a:r>
              <a:rPr lang="en-US" dirty="0" smtClean="0">
                <a:effectLst/>
              </a:rPr>
              <a:t> des </a:t>
            </a:r>
            <a:r>
              <a:rPr lang="en-US" dirty="0" err="1" smtClean="0">
                <a:effectLst/>
              </a:rPr>
              <a:t>Lichtes</a:t>
            </a:r>
            <a:r>
              <a:rPr lang="en-US" dirty="0" smtClean="0">
                <a:effectLst/>
              </a:rPr>
              <a:t> </a:t>
            </a:r>
            <a:r>
              <a:rPr lang="en-US" dirty="0" err="1" smtClean="0">
                <a:effectLst/>
              </a:rPr>
              <a:t>betreffenden</a:t>
            </a:r>
            <a:r>
              <a:rPr lang="en-US" dirty="0" smtClean="0">
                <a:effectLst/>
              </a:rPr>
              <a:t> </a:t>
            </a:r>
            <a:r>
              <a:rPr lang="en-US" dirty="0" err="1" smtClean="0">
                <a:effectLst/>
              </a:rPr>
              <a:t>heuristischen</a:t>
            </a:r>
            <a:r>
              <a:rPr lang="en-US" dirty="0" smtClean="0">
                <a:effectLst/>
              </a:rPr>
              <a:t> </a:t>
            </a:r>
            <a:r>
              <a:rPr lang="en-US" dirty="0" err="1" smtClean="0">
                <a:effectLst/>
              </a:rPr>
              <a:t>Gesichtspunkt</a:t>
            </a:r>
            <a:r>
              <a:rPr lang="en-US" dirty="0" smtClean="0">
                <a:effectLst/>
              </a:rPr>
              <a:t>," in {\</a:t>
            </a:r>
            <a:r>
              <a:rPr lang="en-US" dirty="0" err="1" smtClean="0">
                <a:effectLst/>
              </a:rPr>
              <a:t>em</a:t>
            </a:r>
            <a:r>
              <a:rPr lang="en-US" dirty="0" smtClean="0">
                <a:effectLst/>
              </a:rPr>
              <a:t> </a:t>
            </a:r>
            <a:r>
              <a:rPr lang="en-US" dirty="0" err="1" smtClean="0">
                <a:effectLst/>
              </a:rPr>
              <a:t>Annalen</a:t>
            </a:r>
            <a:r>
              <a:rPr lang="en-US" dirty="0" smtClean="0">
                <a:effectLst/>
              </a:rPr>
              <a:t> der </a:t>
            </a:r>
            <a:r>
              <a:rPr lang="en-US" dirty="0" err="1" smtClean="0">
                <a:effectLst/>
              </a:rPr>
              <a:t>Physik</a:t>
            </a:r>
            <a:r>
              <a:rPr lang="en-US" dirty="0" smtClean="0">
                <a:effectLst/>
              </a:rPr>
              <a:t>} {\bf 17}, 132-148 (1905).</a:t>
            </a:r>
          </a:p>
          <a:p>
            <a:endParaRPr lang="en-US" dirty="0"/>
          </a:p>
        </p:txBody>
      </p:sp>
      <p:sp>
        <p:nvSpPr>
          <p:cNvPr id="4" name="Slide Number Placeholder 3"/>
          <p:cNvSpPr>
            <a:spLocks noGrp="1"/>
          </p:cNvSpPr>
          <p:nvPr>
            <p:ph type="sldNum" sz="quarter" idx="10"/>
          </p:nvPr>
        </p:nvSpPr>
        <p:spPr/>
        <p:txBody>
          <a:bodyPr/>
          <a:lstStyle/>
          <a:p>
            <a:fld id="{C8E9C566-B2A2-1F4D-9CD6-5C27A3A1E5E3}" type="slidenum">
              <a:rPr lang="en-US" smtClean="0"/>
              <a:t>7</a:t>
            </a:fld>
            <a:endParaRPr lang="en-US"/>
          </a:p>
        </p:txBody>
      </p:sp>
    </p:spTree>
    <p:extLst>
      <p:ext uri="{BB962C8B-B14F-4D97-AF65-F5344CB8AC3E}">
        <p14:creationId xmlns:p14="http://schemas.microsoft.com/office/powerpoint/2010/main" val="3530559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Unit of self-conceit is the </a:t>
            </a:r>
            <a:r>
              <a:rPr lang="en-US" dirty="0" err="1" smtClean="0"/>
              <a:t>kan.</a:t>
            </a:r>
            <a:r>
              <a:rPr lang="en-US" dirty="0" smtClean="0"/>
              <a:t>  That is too large</a:t>
            </a:r>
            <a:r>
              <a:rPr lang="en-US" baseline="0" dirty="0" smtClean="0"/>
              <a:t> a unit, so we use the </a:t>
            </a:r>
            <a:r>
              <a:rPr lang="en-US" baseline="0" dirty="0" err="1" smtClean="0"/>
              <a:t>millikan</a:t>
            </a:r>
            <a:endParaRPr lang="en-US" dirty="0"/>
          </a:p>
        </p:txBody>
      </p:sp>
      <p:sp>
        <p:nvSpPr>
          <p:cNvPr id="4" name="Slide Number Placeholder 3"/>
          <p:cNvSpPr>
            <a:spLocks noGrp="1"/>
          </p:cNvSpPr>
          <p:nvPr>
            <p:ph type="sldNum" sz="quarter" idx="10"/>
          </p:nvPr>
        </p:nvSpPr>
        <p:spPr/>
        <p:txBody>
          <a:bodyPr/>
          <a:lstStyle/>
          <a:p>
            <a:fld id="{C8E9C566-B2A2-1F4D-9CD6-5C27A3A1E5E3}" type="slidenum">
              <a:rPr lang="en-US" smtClean="0"/>
              <a:t>8</a:t>
            </a:fld>
            <a:endParaRPr lang="en-US"/>
          </a:p>
        </p:txBody>
      </p:sp>
    </p:spTree>
    <p:extLst>
      <p:ext uri="{BB962C8B-B14F-4D97-AF65-F5344CB8AC3E}">
        <p14:creationId xmlns:p14="http://schemas.microsoft.com/office/powerpoint/2010/main" val="133090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t>
            </a:r>
            <a:r>
              <a:rPr lang="en-US" baseline="0" dirty="0" smtClean="0"/>
              <a:t> Broglie’s work was done in 1924 and motivated </a:t>
            </a:r>
            <a:r>
              <a:rPr lang="en-US" baseline="0" dirty="0" err="1" smtClean="0"/>
              <a:t>Schroedinger</a:t>
            </a:r>
            <a:r>
              <a:rPr lang="en-US" baseline="0" dirty="0" smtClean="0"/>
              <a:t> to develop quantum wave mechanics in the next two years.</a:t>
            </a:r>
            <a:endParaRPr lang="en-US" dirty="0"/>
          </a:p>
        </p:txBody>
      </p:sp>
      <p:sp>
        <p:nvSpPr>
          <p:cNvPr id="4" name="Slide Number Placeholder 3"/>
          <p:cNvSpPr>
            <a:spLocks noGrp="1"/>
          </p:cNvSpPr>
          <p:nvPr>
            <p:ph type="sldNum" sz="quarter" idx="10"/>
          </p:nvPr>
        </p:nvSpPr>
        <p:spPr/>
        <p:txBody>
          <a:bodyPr/>
          <a:lstStyle/>
          <a:p>
            <a:fld id="{C8E9C566-B2A2-1F4D-9CD6-5C27A3A1E5E3}" type="slidenum">
              <a:rPr lang="en-US" smtClean="0"/>
              <a:t>10</a:t>
            </a:fld>
            <a:endParaRPr lang="en-US"/>
          </a:p>
        </p:txBody>
      </p:sp>
    </p:spTree>
    <p:extLst>
      <p:ext uri="{BB962C8B-B14F-4D97-AF65-F5344CB8AC3E}">
        <p14:creationId xmlns:p14="http://schemas.microsoft.com/office/powerpoint/2010/main" val="1257734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Build-up of an electron interference pattern. Numbers of electrons are 10 (a), 200 (b), 6,000 (c), 40,000 (d), and 140,000 (e).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digression, but I think it is interesting.</a:t>
            </a:r>
            <a:endParaRPr lang="en-US" dirty="0"/>
          </a:p>
        </p:txBody>
      </p:sp>
      <p:sp>
        <p:nvSpPr>
          <p:cNvPr id="4" name="Slide Number Placeholder 3"/>
          <p:cNvSpPr>
            <a:spLocks noGrp="1"/>
          </p:cNvSpPr>
          <p:nvPr>
            <p:ph type="sldNum" sz="quarter" idx="10"/>
          </p:nvPr>
        </p:nvSpPr>
        <p:spPr/>
        <p:txBody>
          <a:bodyPr/>
          <a:lstStyle/>
          <a:p>
            <a:fld id="{C8E9C566-B2A2-1F4D-9CD6-5C27A3A1E5E3}" type="slidenum">
              <a:rPr lang="en-US" smtClean="0"/>
              <a:t>13</a:t>
            </a:fld>
            <a:endParaRPr lang="en-US"/>
          </a:p>
        </p:txBody>
      </p:sp>
    </p:spTree>
    <p:extLst>
      <p:ext uri="{BB962C8B-B14F-4D97-AF65-F5344CB8AC3E}">
        <p14:creationId xmlns:p14="http://schemas.microsoft.com/office/powerpoint/2010/main" val="283810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83A4A1-4715-FB4D-81E0-931632D4B65A}" type="datetimeFigureOut">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0092E-876B-9A42-98DB-75B7406C101F}" type="slidenum">
              <a:rPr lang="en-US" smtClean="0"/>
              <a:t>‹#›</a:t>
            </a:fld>
            <a:endParaRPr lang="en-US"/>
          </a:p>
        </p:txBody>
      </p:sp>
    </p:spTree>
    <p:extLst>
      <p:ext uri="{BB962C8B-B14F-4D97-AF65-F5344CB8AC3E}">
        <p14:creationId xmlns:p14="http://schemas.microsoft.com/office/powerpoint/2010/main" val="689065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3A4A1-4715-FB4D-81E0-931632D4B65A}" type="datetimeFigureOut">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0092E-876B-9A42-98DB-75B7406C101F}" type="slidenum">
              <a:rPr lang="en-US" smtClean="0"/>
              <a:t>‹#›</a:t>
            </a:fld>
            <a:endParaRPr lang="en-US"/>
          </a:p>
        </p:txBody>
      </p:sp>
    </p:spTree>
    <p:extLst>
      <p:ext uri="{BB962C8B-B14F-4D97-AF65-F5344CB8AC3E}">
        <p14:creationId xmlns:p14="http://schemas.microsoft.com/office/powerpoint/2010/main" val="371188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3A4A1-4715-FB4D-81E0-931632D4B65A}" type="datetimeFigureOut">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0092E-876B-9A42-98DB-75B7406C101F}" type="slidenum">
              <a:rPr lang="en-US" smtClean="0"/>
              <a:t>‹#›</a:t>
            </a:fld>
            <a:endParaRPr lang="en-US"/>
          </a:p>
        </p:txBody>
      </p:sp>
    </p:spTree>
    <p:extLst>
      <p:ext uri="{BB962C8B-B14F-4D97-AF65-F5344CB8AC3E}">
        <p14:creationId xmlns:p14="http://schemas.microsoft.com/office/powerpoint/2010/main" val="245117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3A4A1-4715-FB4D-81E0-931632D4B65A}" type="datetimeFigureOut">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0092E-876B-9A42-98DB-75B7406C101F}" type="slidenum">
              <a:rPr lang="en-US" smtClean="0"/>
              <a:t>‹#›</a:t>
            </a:fld>
            <a:endParaRPr lang="en-US"/>
          </a:p>
        </p:txBody>
      </p:sp>
    </p:spTree>
    <p:extLst>
      <p:ext uri="{BB962C8B-B14F-4D97-AF65-F5344CB8AC3E}">
        <p14:creationId xmlns:p14="http://schemas.microsoft.com/office/powerpoint/2010/main" val="299691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83A4A1-4715-FB4D-81E0-931632D4B65A}" type="datetimeFigureOut">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0092E-876B-9A42-98DB-75B7406C101F}" type="slidenum">
              <a:rPr lang="en-US" smtClean="0"/>
              <a:t>‹#›</a:t>
            </a:fld>
            <a:endParaRPr lang="en-US"/>
          </a:p>
        </p:txBody>
      </p:sp>
    </p:spTree>
    <p:extLst>
      <p:ext uri="{BB962C8B-B14F-4D97-AF65-F5344CB8AC3E}">
        <p14:creationId xmlns:p14="http://schemas.microsoft.com/office/powerpoint/2010/main" val="211099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83A4A1-4715-FB4D-81E0-931632D4B65A}" type="datetimeFigureOut">
              <a:rPr lang="en-US" smtClean="0"/>
              <a:t>2/19/19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0092E-876B-9A42-98DB-75B7406C101F}" type="slidenum">
              <a:rPr lang="en-US" smtClean="0"/>
              <a:t>‹#›</a:t>
            </a:fld>
            <a:endParaRPr lang="en-US"/>
          </a:p>
        </p:txBody>
      </p:sp>
    </p:spTree>
    <p:extLst>
      <p:ext uri="{BB962C8B-B14F-4D97-AF65-F5344CB8AC3E}">
        <p14:creationId xmlns:p14="http://schemas.microsoft.com/office/powerpoint/2010/main" val="177410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83A4A1-4715-FB4D-81E0-931632D4B65A}" type="datetimeFigureOut">
              <a:rPr lang="en-US" smtClean="0"/>
              <a:t>2/19/19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E0092E-876B-9A42-98DB-75B7406C101F}" type="slidenum">
              <a:rPr lang="en-US" smtClean="0"/>
              <a:t>‹#›</a:t>
            </a:fld>
            <a:endParaRPr lang="en-US"/>
          </a:p>
        </p:txBody>
      </p:sp>
    </p:spTree>
    <p:extLst>
      <p:ext uri="{BB962C8B-B14F-4D97-AF65-F5344CB8AC3E}">
        <p14:creationId xmlns:p14="http://schemas.microsoft.com/office/powerpoint/2010/main" val="2641769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83A4A1-4715-FB4D-81E0-931632D4B65A}" type="datetimeFigureOut">
              <a:rPr lang="en-US" smtClean="0"/>
              <a:t>2/19/19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0092E-876B-9A42-98DB-75B7406C101F}" type="slidenum">
              <a:rPr lang="en-US" smtClean="0"/>
              <a:t>‹#›</a:t>
            </a:fld>
            <a:endParaRPr lang="en-US"/>
          </a:p>
        </p:txBody>
      </p:sp>
    </p:spTree>
    <p:extLst>
      <p:ext uri="{BB962C8B-B14F-4D97-AF65-F5344CB8AC3E}">
        <p14:creationId xmlns:p14="http://schemas.microsoft.com/office/powerpoint/2010/main" val="1019581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3A4A1-4715-FB4D-81E0-931632D4B65A}" type="datetimeFigureOut">
              <a:rPr lang="en-US" smtClean="0"/>
              <a:t>2/19/19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E0092E-876B-9A42-98DB-75B7406C101F}" type="slidenum">
              <a:rPr lang="en-US" smtClean="0"/>
              <a:t>‹#›</a:t>
            </a:fld>
            <a:endParaRPr lang="en-US"/>
          </a:p>
        </p:txBody>
      </p:sp>
    </p:spTree>
    <p:extLst>
      <p:ext uri="{BB962C8B-B14F-4D97-AF65-F5344CB8AC3E}">
        <p14:creationId xmlns:p14="http://schemas.microsoft.com/office/powerpoint/2010/main" val="1029585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3A4A1-4715-FB4D-81E0-931632D4B65A}" type="datetimeFigureOut">
              <a:rPr lang="en-US" smtClean="0"/>
              <a:t>2/19/19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0092E-876B-9A42-98DB-75B7406C101F}" type="slidenum">
              <a:rPr lang="en-US" smtClean="0"/>
              <a:t>‹#›</a:t>
            </a:fld>
            <a:endParaRPr lang="en-US"/>
          </a:p>
        </p:txBody>
      </p:sp>
    </p:spTree>
    <p:extLst>
      <p:ext uri="{BB962C8B-B14F-4D97-AF65-F5344CB8AC3E}">
        <p14:creationId xmlns:p14="http://schemas.microsoft.com/office/powerpoint/2010/main" val="3126155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3A4A1-4715-FB4D-81E0-931632D4B65A}" type="datetimeFigureOut">
              <a:rPr lang="en-US" smtClean="0"/>
              <a:t>2/19/19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0092E-876B-9A42-98DB-75B7406C101F}" type="slidenum">
              <a:rPr lang="en-US" smtClean="0"/>
              <a:t>‹#›</a:t>
            </a:fld>
            <a:endParaRPr lang="en-US"/>
          </a:p>
        </p:txBody>
      </p:sp>
    </p:spTree>
    <p:extLst>
      <p:ext uri="{BB962C8B-B14F-4D97-AF65-F5344CB8AC3E}">
        <p14:creationId xmlns:p14="http://schemas.microsoft.com/office/powerpoint/2010/main" val="22067129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A4A1-4715-FB4D-81E0-931632D4B65A}" type="datetimeFigureOut">
              <a:rPr lang="en-US" smtClean="0"/>
              <a:t>2/19/19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0092E-876B-9A42-98DB-75B7406C101F}" type="slidenum">
              <a:rPr lang="en-US" smtClean="0"/>
              <a:t>‹#›</a:t>
            </a:fld>
            <a:endParaRPr lang="en-US"/>
          </a:p>
        </p:txBody>
      </p:sp>
    </p:spTree>
    <p:extLst>
      <p:ext uri="{BB962C8B-B14F-4D97-AF65-F5344CB8AC3E}">
        <p14:creationId xmlns:p14="http://schemas.microsoft.com/office/powerpoint/2010/main" val="970636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emf"/><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2.png"/><Relationship Id="rId1" Type="http://schemas.microsoft.com/office/2007/relationships/media" Target="../media/media1.mov"/><Relationship Id="rId2" Type="http://schemas.openxmlformats.org/officeDocument/2006/relationships/video" Target="../media/media1.mov"/></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UMkAXvWIRY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emf"/><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4728" y="1475854"/>
            <a:ext cx="7041340" cy="4154983"/>
          </a:xfrm>
          <a:prstGeom prst="rect">
            <a:avLst/>
          </a:prstGeom>
          <a:noFill/>
        </p:spPr>
        <p:txBody>
          <a:bodyPr wrap="square" rtlCol="0">
            <a:spAutoFit/>
          </a:bodyPr>
          <a:lstStyle/>
          <a:p>
            <a:r>
              <a:rPr lang="en-US" sz="2400" dirty="0" smtClean="0"/>
              <a:t>Part I </a:t>
            </a:r>
            <a:r>
              <a:rPr lang="en-US" sz="2400" dirty="0"/>
              <a:t>W</a:t>
            </a:r>
            <a:r>
              <a:rPr lang="en-US" sz="2400" dirty="0" smtClean="0"/>
              <a:t>ave</a:t>
            </a:r>
            <a:r>
              <a:rPr lang="en-US" sz="2400" dirty="0"/>
              <a:t>-particle </a:t>
            </a:r>
            <a:r>
              <a:rPr lang="en-US" sz="2400" dirty="0" smtClean="0"/>
              <a:t>duality and why it </a:t>
            </a:r>
            <a:r>
              <a:rPr lang="en-US" sz="2400" dirty="0"/>
              <a:t>makes such a disturbing theory necessary</a:t>
            </a:r>
            <a:r>
              <a:rPr lang="en-US" sz="2400" dirty="0" smtClean="0"/>
              <a:t>,</a:t>
            </a:r>
          </a:p>
          <a:p>
            <a:endParaRPr lang="en-US" sz="2400" dirty="0"/>
          </a:p>
          <a:p>
            <a:r>
              <a:rPr lang="en-US" sz="2400" dirty="0"/>
              <a:t>Part II </a:t>
            </a:r>
            <a:r>
              <a:rPr lang="en-US" sz="2400" dirty="0" smtClean="0"/>
              <a:t>What </a:t>
            </a:r>
            <a:r>
              <a:rPr lang="en-US" sz="2400" dirty="0"/>
              <a:t>quantum mechanics says about the material world and about </a:t>
            </a:r>
            <a:r>
              <a:rPr lang="en-US" sz="2400" dirty="0" smtClean="0"/>
              <a:t>measurement</a:t>
            </a:r>
          </a:p>
          <a:p>
            <a:endParaRPr lang="en-US" sz="2400" dirty="0"/>
          </a:p>
          <a:p>
            <a:r>
              <a:rPr lang="en-US" sz="2400" dirty="0"/>
              <a:t>Part III </a:t>
            </a:r>
            <a:r>
              <a:rPr lang="en-US" sz="2400" dirty="0" smtClean="0"/>
              <a:t>What </a:t>
            </a:r>
            <a:r>
              <a:rPr lang="en-US" sz="2400" dirty="0"/>
              <a:t>of its properties make quantum theory of so much interest to </a:t>
            </a:r>
            <a:r>
              <a:rPr lang="en-US" sz="2400" dirty="0" smtClean="0"/>
              <a:t>cryptographers on </a:t>
            </a:r>
            <a:r>
              <a:rPr lang="en-US" sz="2400" dirty="0"/>
              <a:t>whose work all secure data exchange and storage </a:t>
            </a:r>
            <a:r>
              <a:rPr lang="en-US" sz="2400" dirty="0" smtClean="0"/>
              <a:t>fundamental to </a:t>
            </a:r>
            <a:r>
              <a:rPr lang="en-US" sz="2400" dirty="0"/>
              <a:t>individual privacy and national </a:t>
            </a:r>
            <a:r>
              <a:rPr lang="en-US" sz="2400" dirty="0" smtClean="0"/>
              <a:t>security </a:t>
            </a:r>
            <a:r>
              <a:rPr lang="en-US" sz="2400" dirty="0"/>
              <a:t>now rely</a:t>
            </a:r>
            <a:r>
              <a:rPr lang="en-US" sz="2400" dirty="0" smtClean="0"/>
              <a:t>.</a:t>
            </a:r>
          </a:p>
          <a:p>
            <a:endParaRPr lang="en-US" sz="2400" dirty="0"/>
          </a:p>
        </p:txBody>
      </p:sp>
      <p:sp>
        <p:nvSpPr>
          <p:cNvPr id="3" name="TextBox 2"/>
          <p:cNvSpPr txBox="1"/>
          <p:nvPr/>
        </p:nvSpPr>
        <p:spPr>
          <a:xfrm>
            <a:off x="1750705" y="514833"/>
            <a:ext cx="6745363" cy="523220"/>
          </a:xfrm>
          <a:prstGeom prst="rect">
            <a:avLst/>
          </a:prstGeom>
          <a:noFill/>
        </p:spPr>
        <p:txBody>
          <a:bodyPr wrap="square" rtlCol="0">
            <a:spAutoFit/>
          </a:bodyPr>
          <a:lstStyle/>
          <a:p>
            <a:r>
              <a:rPr lang="en-US" sz="2800" dirty="0" smtClean="0"/>
              <a:t>THE NEED FOR QUANTUM MECHANICS</a:t>
            </a:r>
            <a:endParaRPr lang="en-US" sz="2800" dirty="0"/>
          </a:p>
        </p:txBody>
      </p:sp>
    </p:spTree>
    <p:extLst>
      <p:ext uri="{BB962C8B-B14F-4D97-AF65-F5344CB8AC3E}">
        <p14:creationId xmlns:p14="http://schemas.microsoft.com/office/powerpoint/2010/main" val="25569374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2700" y="856358"/>
            <a:ext cx="5701300" cy="6001642"/>
          </a:xfrm>
          <a:prstGeom prst="rect">
            <a:avLst/>
          </a:prstGeom>
        </p:spPr>
        <p:txBody>
          <a:bodyPr wrap="square">
            <a:spAutoFit/>
          </a:bodyPr>
          <a:lstStyle/>
          <a:p>
            <a:r>
              <a:rPr lang="en-US" sz="2400" dirty="0" smtClean="0"/>
              <a:t>Thus to describe the properties of matter as well as those of light, waves and corpuscles have to be referred to at one and the same time. The electron can no longer be conceived as a single, small granule of electricity; it must be associated with a wave and this wave is no myth; its wavelength can be measured and its interferences predicted</a:t>
            </a:r>
            <a:r>
              <a:rPr lang="is-IS" sz="2400" dirty="0" smtClean="0"/>
              <a:t>. . . .</a:t>
            </a:r>
            <a:r>
              <a:rPr lang="en-US" sz="2400" dirty="0" smtClean="0"/>
              <a:t> And it is on this concept of the duality of waves and corpuscles in Nature, expressed in a more or less abstract form, that the whole recent development of theoretical physics has been founded and that all future development of this science will apparently have to be founded.</a:t>
            </a:r>
            <a:endParaRPr lang="en-US" sz="2400" dirty="0"/>
          </a:p>
        </p:txBody>
      </p:sp>
      <p:sp>
        <p:nvSpPr>
          <p:cNvPr id="5" name="TextBox 4"/>
          <p:cNvSpPr txBox="1"/>
          <p:nvPr/>
        </p:nvSpPr>
        <p:spPr>
          <a:xfrm>
            <a:off x="0" y="237723"/>
            <a:ext cx="8982363" cy="461665"/>
          </a:xfrm>
          <a:prstGeom prst="rect">
            <a:avLst/>
          </a:prstGeom>
          <a:noFill/>
        </p:spPr>
        <p:txBody>
          <a:bodyPr wrap="square" rtlCol="0">
            <a:spAutoFit/>
          </a:bodyPr>
          <a:lstStyle/>
          <a:p>
            <a:r>
              <a:rPr lang="en-US" sz="2400" b="1" dirty="0" smtClean="0"/>
              <a:t>CLOSING PARAGRAPH OF LOUIS DE BROGLIE’S 1929 NOBEL LECTURE</a:t>
            </a:r>
            <a:endParaRPr lang="en-US" sz="2400" b="1" dirty="0"/>
          </a:p>
        </p:txBody>
      </p:sp>
      <p:pic>
        <p:nvPicPr>
          <p:cNvPr id="6" name="Picture 5"/>
          <p:cNvPicPr>
            <a:picLocks noChangeAspect="1"/>
          </p:cNvPicPr>
          <p:nvPr/>
        </p:nvPicPr>
        <p:blipFill>
          <a:blip r:embed="rId3"/>
          <a:stretch>
            <a:fillRect/>
          </a:stretch>
        </p:blipFill>
        <p:spPr>
          <a:xfrm>
            <a:off x="296897" y="791783"/>
            <a:ext cx="2450922" cy="3676383"/>
          </a:xfrm>
          <a:prstGeom prst="rect">
            <a:avLst/>
          </a:prstGeom>
        </p:spPr>
      </p:pic>
      <p:sp>
        <p:nvSpPr>
          <p:cNvPr id="7" name="TextBox 6"/>
          <p:cNvSpPr txBox="1"/>
          <p:nvPr/>
        </p:nvSpPr>
        <p:spPr>
          <a:xfrm>
            <a:off x="37047" y="4572987"/>
            <a:ext cx="2826227" cy="1015663"/>
          </a:xfrm>
          <a:prstGeom prst="rect">
            <a:avLst/>
          </a:prstGeom>
          <a:noFill/>
        </p:spPr>
        <p:txBody>
          <a:bodyPr wrap="square" rtlCol="0">
            <a:spAutoFit/>
          </a:bodyPr>
          <a:lstStyle/>
          <a:p>
            <a:pPr algn="ctr"/>
            <a:r>
              <a:rPr lang="en-US" sz="2000" dirty="0" smtClean="0"/>
              <a:t>Prince Louis-Victor Pierre Raymond de Broglie 1892-1987</a:t>
            </a:r>
            <a:endParaRPr lang="en-US" sz="2000" dirty="0"/>
          </a:p>
        </p:txBody>
      </p:sp>
      <p:pic>
        <p:nvPicPr>
          <p:cNvPr id="8" name="Picture 7" descr="lambda_=_frac_h_.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288" y="5654157"/>
            <a:ext cx="853705" cy="752729"/>
          </a:xfrm>
          <a:prstGeom prst="rect">
            <a:avLst/>
          </a:prstGeom>
        </p:spPr>
      </p:pic>
      <p:sp>
        <p:nvSpPr>
          <p:cNvPr id="2" name="TextBox 1"/>
          <p:cNvSpPr txBox="1"/>
          <p:nvPr/>
        </p:nvSpPr>
        <p:spPr>
          <a:xfrm>
            <a:off x="1385454" y="6139068"/>
            <a:ext cx="2011064" cy="369332"/>
          </a:xfrm>
          <a:prstGeom prst="rect">
            <a:avLst/>
          </a:prstGeom>
          <a:noFill/>
        </p:spPr>
        <p:txBody>
          <a:bodyPr wrap="square" rtlCol="0">
            <a:spAutoFit/>
          </a:bodyPr>
          <a:lstStyle/>
          <a:p>
            <a:r>
              <a:rPr lang="en-US" i="1" dirty="0" smtClean="0"/>
              <a:t>p </a:t>
            </a:r>
            <a:r>
              <a:rPr lang="en-US" dirty="0" smtClean="0"/>
              <a:t>is momentum</a:t>
            </a:r>
            <a:endParaRPr lang="en-US" i="1" dirty="0"/>
          </a:p>
        </p:txBody>
      </p:sp>
    </p:spTree>
    <p:extLst>
      <p:ext uri="{BB962C8B-B14F-4D97-AF65-F5344CB8AC3E}">
        <p14:creationId xmlns:p14="http://schemas.microsoft.com/office/powerpoint/2010/main" val="12723253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_interf.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76536" y="295312"/>
            <a:ext cx="8867464" cy="3990359"/>
          </a:xfrm>
          <a:prstGeom prst="rect">
            <a:avLst/>
          </a:prstGeom>
        </p:spPr>
      </p:pic>
      <p:sp>
        <p:nvSpPr>
          <p:cNvPr id="5" name="TextBox 4"/>
          <p:cNvSpPr txBox="1"/>
          <p:nvPr/>
        </p:nvSpPr>
        <p:spPr>
          <a:xfrm>
            <a:off x="276536" y="4564850"/>
            <a:ext cx="8356842" cy="1938992"/>
          </a:xfrm>
          <a:prstGeom prst="rect">
            <a:avLst/>
          </a:prstGeom>
          <a:noFill/>
        </p:spPr>
        <p:txBody>
          <a:bodyPr wrap="square" rtlCol="0">
            <a:spAutoFit/>
          </a:bodyPr>
          <a:lstStyle/>
          <a:p>
            <a:r>
              <a:rPr lang="en-US" sz="2000" dirty="0"/>
              <a:t> This shows the electron buildup pattern one electron at a time. The electron detection rate was about 1 Hz. The first 22 seconds are displayed at the detection rate, the next 30 sec are sped up to 72x, then 20 sec at 210x. The last 20 seconds are slowed back down to the detection rate. The intensity is controlled by a time dependent function to increase visibility of the individual 'blobs' at the beginning</a:t>
            </a:r>
          </a:p>
        </p:txBody>
      </p:sp>
    </p:spTree>
    <p:extLst>
      <p:ext uri="{BB962C8B-B14F-4D97-AF65-F5344CB8AC3E}">
        <p14:creationId xmlns:p14="http://schemas.microsoft.com/office/powerpoint/2010/main" val="28204907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Build-up of an electron interference pattern.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663" y="6389149"/>
            <a:ext cx="549242" cy="1740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2480" y="979303"/>
            <a:ext cx="16819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373248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Akira Tonomura PNAS 2005;102:42:14952-14959</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©2005 by National Academy of Sciences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4649" y="514833"/>
            <a:ext cx="5149132" cy="461665"/>
          </a:xfrm>
          <a:prstGeom prst="rect">
            <a:avLst/>
          </a:prstGeom>
          <a:noFill/>
        </p:spPr>
        <p:txBody>
          <a:bodyPr wrap="square" rtlCol="0">
            <a:spAutoFit/>
          </a:bodyPr>
          <a:lstStyle/>
          <a:p>
            <a:r>
              <a:rPr lang="en-US" sz="2400" dirty="0" smtClean="0"/>
              <a:t>IMPLICATIONS OF </a:t>
            </a:r>
            <a:endParaRPr lang="en-US" sz="2400" dirty="0"/>
          </a:p>
        </p:txBody>
      </p:sp>
      <p:pic>
        <p:nvPicPr>
          <p:cNvPr id="3" name="Picture 2" descr="$_lambda_=_frac_.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867" y="463350"/>
            <a:ext cx="1130300" cy="635000"/>
          </a:xfrm>
          <a:prstGeom prst="rect">
            <a:avLst/>
          </a:prstGeom>
        </p:spPr>
      </p:pic>
      <p:sp>
        <p:nvSpPr>
          <p:cNvPr id="4" name="TextBox 3"/>
          <p:cNvSpPr txBox="1"/>
          <p:nvPr/>
        </p:nvSpPr>
        <p:spPr>
          <a:xfrm>
            <a:off x="1390265" y="2964465"/>
            <a:ext cx="6247613" cy="3600986"/>
          </a:xfrm>
          <a:prstGeom prst="rect">
            <a:avLst/>
          </a:prstGeom>
          <a:noFill/>
        </p:spPr>
        <p:txBody>
          <a:bodyPr wrap="square" rtlCol="0">
            <a:spAutoFit/>
          </a:bodyPr>
          <a:lstStyle/>
          <a:p>
            <a:pPr marL="285750" indent="-285750">
              <a:buFont typeface="Arial"/>
              <a:buChar char="•"/>
            </a:pPr>
            <a:r>
              <a:rPr lang="en-US" dirty="0" smtClean="0"/>
              <a:t>optical grating spacing		 ~10</a:t>
            </a:r>
            <a:r>
              <a:rPr lang="en-US" baseline="30000" dirty="0" smtClean="0"/>
              <a:t>-</a:t>
            </a:r>
            <a:r>
              <a:rPr lang="en-US" baseline="30000" dirty="0"/>
              <a:t>6</a:t>
            </a:r>
            <a:r>
              <a:rPr lang="en-US" baseline="30000" dirty="0" smtClean="0"/>
              <a:t> </a:t>
            </a:r>
            <a:r>
              <a:rPr lang="en-US" dirty="0" smtClean="0"/>
              <a:t>m		1.24 </a:t>
            </a:r>
            <a:r>
              <a:rPr lang="en-US" dirty="0" err="1" smtClean="0"/>
              <a:t>eV</a:t>
            </a:r>
            <a:endParaRPr lang="en-US" dirty="0" smtClean="0"/>
          </a:p>
          <a:p>
            <a:pPr marL="285750" indent="-285750">
              <a:buFont typeface="Arial"/>
              <a:buChar char="•"/>
            </a:pPr>
            <a:endParaRPr lang="en-US" dirty="0"/>
          </a:p>
          <a:p>
            <a:pPr marL="285750" indent="-285750">
              <a:buFont typeface="Arial"/>
              <a:buChar char="•"/>
            </a:pPr>
            <a:r>
              <a:rPr lang="en-US" dirty="0" smtClean="0"/>
              <a:t>size of an atom 				~10</a:t>
            </a:r>
            <a:r>
              <a:rPr lang="en-US" baseline="30000" dirty="0" smtClean="0"/>
              <a:t>-10</a:t>
            </a:r>
            <a:r>
              <a:rPr lang="en-US" dirty="0" smtClean="0"/>
              <a:t> m		12.4 </a:t>
            </a:r>
            <a:r>
              <a:rPr lang="en-US" dirty="0" err="1" smtClean="0"/>
              <a:t>keV</a:t>
            </a:r>
            <a:endParaRPr lang="en-US" dirty="0" smtClean="0"/>
          </a:p>
          <a:p>
            <a:pPr marL="285750" indent="-285750">
              <a:buFont typeface="Arial"/>
              <a:buChar char="•"/>
            </a:pPr>
            <a:endParaRPr lang="en-US" baseline="30000" dirty="0"/>
          </a:p>
          <a:p>
            <a:pPr marL="285750" indent="-285750">
              <a:buFont typeface="Arial"/>
              <a:buChar char="•"/>
            </a:pPr>
            <a:r>
              <a:rPr lang="en-US" dirty="0" smtClean="0"/>
              <a:t>size of an atom’s nucleus		~10</a:t>
            </a:r>
            <a:r>
              <a:rPr lang="en-US" baseline="30000" dirty="0" smtClean="0"/>
              <a:t>-14</a:t>
            </a:r>
            <a:r>
              <a:rPr lang="en-US" dirty="0" smtClean="0"/>
              <a:t> m		124 MeV</a:t>
            </a:r>
          </a:p>
          <a:p>
            <a:pPr marL="285750" indent="-285750">
              <a:buFont typeface="Arial"/>
              <a:buChar char="•"/>
            </a:pPr>
            <a:endParaRPr lang="en-US" baseline="30000" dirty="0"/>
          </a:p>
          <a:p>
            <a:pPr marL="285750" indent="-285750">
              <a:buFont typeface="Arial"/>
              <a:buChar char="•"/>
            </a:pPr>
            <a:r>
              <a:rPr lang="en-US" dirty="0" smtClean="0"/>
              <a:t>size of a proton				~10</a:t>
            </a:r>
            <a:r>
              <a:rPr lang="en-US" baseline="30000" dirty="0" smtClean="0"/>
              <a:t>-15</a:t>
            </a:r>
            <a:r>
              <a:rPr lang="en-US" dirty="0" smtClean="0"/>
              <a:t> m		1.24 </a:t>
            </a:r>
            <a:r>
              <a:rPr lang="en-US" dirty="0" err="1" smtClean="0"/>
              <a:t>GeV</a:t>
            </a:r>
            <a:endParaRPr lang="en-US" dirty="0" smtClean="0"/>
          </a:p>
          <a:p>
            <a:pPr marL="285750" indent="-285750">
              <a:buFont typeface="Arial"/>
              <a:buChar char="•"/>
            </a:pPr>
            <a:endParaRPr lang="en-US" dirty="0"/>
          </a:p>
          <a:p>
            <a:pPr marL="285750" indent="-285750">
              <a:buFont typeface="Arial"/>
              <a:buChar char="•"/>
            </a:pPr>
            <a:r>
              <a:rPr lang="en-US" dirty="0" smtClean="0"/>
              <a:t>insides of a proton			~10</a:t>
            </a:r>
            <a:r>
              <a:rPr lang="en-US" baseline="30000" dirty="0" smtClean="0"/>
              <a:t>-18</a:t>
            </a:r>
            <a:r>
              <a:rPr lang="en-US" dirty="0" smtClean="0"/>
              <a:t> m		1.24 </a:t>
            </a:r>
            <a:r>
              <a:rPr lang="en-US" dirty="0" err="1" smtClean="0"/>
              <a:t>TeV</a:t>
            </a:r>
            <a:r>
              <a:rPr lang="en-US" dirty="0" smtClean="0"/>
              <a:t>	</a:t>
            </a:r>
          </a:p>
          <a:p>
            <a:pPr marL="285750" indent="-285750">
              <a:buFont typeface="Arial"/>
              <a:buChar char="•"/>
            </a:pPr>
            <a:endParaRPr lang="en-US" dirty="0"/>
          </a:p>
          <a:p>
            <a:pPr marL="285750" indent="-285750">
              <a:buFont typeface="Arial"/>
              <a:buChar char="•"/>
            </a:pPr>
            <a:r>
              <a:rPr lang="en-US" dirty="0" smtClean="0"/>
              <a:t>Planck length  				~10</a:t>
            </a:r>
            <a:r>
              <a:rPr lang="en-US" baseline="30000" dirty="0" smtClean="0"/>
              <a:t>-35</a:t>
            </a:r>
            <a:r>
              <a:rPr lang="en-US" dirty="0" smtClean="0"/>
              <a:t> m		~10</a:t>
            </a:r>
            <a:r>
              <a:rPr lang="en-US" baseline="30000" dirty="0" smtClean="0"/>
              <a:t>17</a:t>
            </a:r>
            <a:r>
              <a:rPr lang="en-US" dirty="0" smtClean="0"/>
              <a:t> </a:t>
            </a:r>
            <a:r>
              <a:rPr lang="en-US" dirty="0" err="1" smtClean="0"/>
              <a:t>TeV</a:t>
            </a:r>
            <a:endParaRPr lang="en-US" dirty="0" smtClean="0"/>
          </a:p>
          <a:p>
            <a:pPr marL="285750" indent="-285750">
              <a:buFont typeface="Arial"/>
              <a:buChar char="•"/>
            </a:pPr>
            <a:endParaRPr lang="en-US" dirty="0" smtClean="0"/>
          </a:p>
          <a:p>
            <a:endParaRPr lang="en-US" baseline="30000" dirty="0"/>
          </a:p>
          <a:p>
            <a:endParaRPr lang="en-US" baseline="30000" dirty="0" smtClean="0"/>
          </a:p>
        </p:txBody>
      </p:sp>
      <p:pic>
        <p:nvPicPr>
          <p:cNvPr id="5" name="Picture 4" descr="$_sqrt_frac_hbar.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5046" y="5488582"/>
            <a:ext cx="715220" cy="590057"/>
          </a:xfrm>
          <a:prstGeom prst="rect">
            <a:avLst/>
          </a:prstGeom>
        </p:spPr>
      </p:pic>
      <p:pic>
        <p:nvPicPr>
          <p:cNvPr id="7" name="Picture 6" descr="$_pc_=_frac_hc_l.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7867" y="1235236"/>
            <a:ext cx="3454015" cy="559191"/>
          </a:xfrm>
          <a:prstGeom prst="rect">
            <a:avLst/>
          </a:prstGeom>
        </p:spPr>
      </p:pic>
      <p:sp>
        <p:nvSpPr>
          <p:cNvPr id="8" name="TextBox 7"/>
          <p:cNvSpPr txBox="1"/>
          <p:nvPr/>
        </p:nvSpPr>
        <p:spPr>
          <a:xfrm>
            <a:off x="1390265" y="1904882"/>
            <a:ext cx="6247613" cy="830997"/>
          </a:xfrm>
          <a:prstGeom prst="rect">
            <a:avLst/>
          </a:prstGeom>
          <a:noFill/>
        </p:spPr>
        <p:txBody>
          <a:bodyPr wrap="square" rtlCol="0">
            <a:spAutoFit/>
          </a:bodyPr>
          <a:lstStyle/>
          <a:p>
            <a:r>
              <a:rPr lang="en-US" sz="2400" dirty="0" smtClean="0"/>
              <a:t>It takes a lot of energy to have wavelengths short enough to see small things</a:t>
            </a:r>
            <a:endParaRPr lang="en-US" sz="2400" dirty="0"/>
          </a:p>
        </p:txBody>
      </p:sp>
    </p:spTree>
    <p:extLst>
      <p:ext uri="{BB962C8B-B14F-4D97-AF65-F5344CB8AC3E}">
        <p14:creationId xmlns:p14="http://schemas.microsoft.com/office/powerpoint/2010/main" val="16715618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2-19 at 8.57.0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11" y="442189"/>
            <a:ext cx="7255164" cy="4160895"/>
          </a:xfrm>
          <a:prstGeom prst="rect">
            <a:avLst/>
          </a:prstGeom>
        </p:spPr>
      </p:pic>
      <p:sp>
        <p:nvSpPr>
          <p:cNvPr id="3" name="TextBox 2"/>
          <p:cNvSpPr txBox="1"/>
          <p:nvPr/>
        </p:nvSpPr>
        <p:spPr>
          <a:xfrm>
            <a:off x="1477818" y="5564909"/>
            <a:ext cx="6973455" cy="461665"/>
          </a:xfrm>
          <a:prstGeom prst="rect">
            <a:avLst/>
          </a:prstGeom>
          <a:noFill/>
        </p:spPr>
        <p:txBody>
          <a:bodyPr wrap="square" rtlCol="0">
            <a:spAutoFit/>
          </a:bodyPr>
          <a:lstStyle/>
          <a:p>
            <a:r>
              <a:rPr lang="en-US" sz="2400" b="1" dirty="0" smtClean="0"/>
              <a:t>MACH-ZEHNDER INTERFEROMETER</a:t>
            </a:r>
            <a:endParaRPr lang="en-US" sz="2400" b="1" dirty="0"/>
          </a:p>
        </p:txBody>
      </p:sp>
    </p:spTree>
    <p:extLst>
      <p:ext uri="{BB962C8B-B14F-4D97-AF65-F5344CB8AC3E}">
        <p14:creationId xmlns:p14="http://schemas.microsoft.com/office/powerpoint/2010/main" val="31350983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2-19 at 9.09.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68" y="211283"/>
            <a:ext cx="7328851" cy="3183082"/>
          </a:xfrm>
          <a:prstGeom prst="rect">
            <a:avLst/>
          </a:prstGeom>
        </p:spPr>
      </p:pic>
      <p:pic>
        <p:nvPicPr>
          <p:cNvPr id="3" name="Picture 2" descr="Screen Shot 2019-02-19 at 9.10.3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169" y="3352801"/>
            <a:ext cx="5484732" cy="3184162"/>
          </a:xfrm>
          <a:prstGeom prst="rect">
            <a:avLst/>
          </a:prstGeom>
        </p:spPr>
      </p:pic>
      <p:sp>
        <p:nvSpPr>
          <p:cNvPr id="4" name="TextBox 3"/>
          <p:cNvSpPr txBox="1"/>
          <p:nvPr/>
        </p:nvSpPr>
        <p:spPr>
          <a:xfrm>
            <a:off x="330200" y="177800"/>
            <a:ext cx="4737100" cy="461665"/>
          </a:xfrm>
          <a:prstGeom prst="rect">
            <a:avLst/>
          </a:prstGeom>
          <a:noFill/>
        </p:spPr>
        <p:txBody>
          <a:bodyPr wrap="square" rtlCol="0">
            <a:spAutoFit/>
          </a:bodyPr>
          <a:lstStyle/>
          <a:p>
            <a:r>
              <a:rPr lang="en-US" sz="2400" dirty="0" smtClean="0"/>
              <a:t>A PHOTON INTERFERES WITH ITSELF</a:t>
            </a:r>
            <a:endParaRPr lang="en-US" sz="2400" dirty="0"/>
          </a:p>
        </p:txBody>
      </p:sp>
    </p:spTree>
    <p:extLst>
      <p:ext uri="{BB962C8B-B14F-4D97-AF65-F5344CB8AC3E}">
        <p14:creationId xmlns:p14="http://schemas.microsoft.com/office/powerpoint/2010/main" val="15202476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2-16 at 11.06.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65746"/>
          </a:xfrm>
          <a:prstGeom prst="rect">
            <a:avLst/>
          </a:prstGeom>
        </p:spPr>
      </p:pic>
      <p:sp>
        <p:nvSpPr>
          <p:cNvPr id="3" name="TextBox 2"/>
          <p:cNvSpPr txBox="1"/>
          <p:nvPr/>
        </p:nvSpPr>
        <p:spPr>
          <a:xfrm>
            <a:off x="438728" y="5657272"/>
            <a:ext cx="8555327" cy="461665"/>
          </a:xfrm>
          <a:prstGeom prst="rect">
            <a:avLst/>
          </a:prstGeom>
          <a:noFill/>
        </p:spPr>
        <p:txBody>
          <a:bodyPr wrap="square" rtlCol="0">
            <a:spAutoFit/>
          </a:bodyPr>
          <a:lstStyle/>
          <a:p>
            <a:r>
              <a:rPr lang="en-US" sz="2400" dirty="0" smtClean="0"/>
              <a:t>Interference can only occur between </a:t>
            </a:r>
            <a:r>
              <a:rPr lang="en-US" sz="2400" i="1" dirty="0" smtClean="0"/>
              <a:t>i</a:t>
            </a:r>
            <a:r>
              <a:rPr lang="en-US" sz="2400" b="1" i="1" dirty="0" smtClean="0"/>
              <a:t>ndistinguishable </a:t>
            </a:r>
            <a:r>
              <a:rPr lang="en-US" sz="2400" dirty="0" smtClean="0"/>
              <a:t>processes</a:t>
            </a:r>
            <a:r>
              <a:rPr lang="en-US" sz="2400" i="1" dirty="0" smtClean="0"/>
              <a:t> </a:t>
            </a:r>
            <a:endParaRPr lang="en-US" sz="2400" dirty="0"/>
          </a:p>
        </p:txBody>
      </p:sp>
    </p:spTree>
    <p:extLst>
      <p:ext uri="{BB962C8B-B14F-4D97-AF65-F5344CB8AC3E}">
        <p14:creationId xmlns:p14="http://schemas.microsoft.com/office/powerpoint/2010/main" val="42406386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265545" y="702110"/>
            <a:ext cx="7877909" cy="5167432"/>
            <a:chOff x="4102918" y="2243522"/>
            <a:chExt cx="5054893" cy="1875245"/>
          </a:xfrm>
        </p:grpSpPr>
        <p:grpSp>
          <p:nvGrpSpPr>
            <p:cNvPr id="7" name="Group 6"/>
            <p:cNvGrpSpPr/>
            <p:nvPr/>
          </p:nvGrpSpPr>
          <p:grpSpPr>
            <a:xfrm>
              <a:off x="4336429" y="2243522"/>
              <a:ext cx="4590473" cy="1562775"/>
              <a:chOff x="558800" y="2273300"/>
              <a:chExt cx="8026400" cy="3280070"/>
            </a:xfrm>
          </p:grpSpPr>
          <p:pic>
            <p:nvPicPr>
              <p:cNvPr id="10" name="Picture 9" descr="Screen Shot 2019-02-16 at 10.15.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4537370"/>
                <a:ext cx="8026400" cy="1016000"/>
              </a:xfrm>
              <a:prstGeom prst="rect">
                <a:avLst/>
              </a:prstGeom>
            </p:spPr>
          </p:pic>
          <p:pic>
            <p:nvPicPr>
              <p:cNvPr id="11" name="Picture 10" descr="Screen Shot 2019-02-16 at 10.21.4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00" y="2273300"/>
                <a:ext cx="7861300" cy="2311400"/>
              </a:xfrm>
              <a:prstGeom prst="rect">
                <a:avLst/>
              </a:prstGeom>
            </p:spPr>
          </p:pic>
        </p:grpSp>
        <p:sp>
          <p:nvSpPr>
            <p:cNvPr id="8" name="Rectangle 7"/>
            <p:cNvSpPr/>
            <p:nvPr/>
          </p:nvSpPr>
          <p:spPr>
            <a:xfrm>
              <a:off x="8880720" y="2955053"/>
              <a:ext cx="277091" cy="9698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102918" y="3148948"/>
              <a:ext cx="277091" cy="9698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44810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080" y="1937132"/>
            <a:ext cx="6144630" cy="523220"/>
          </a:xfrm>
          <a:prstGeom prst="rect">
            <a:avLst/>
          </a:prstGeom>
          <a:noFill/>
        </p:spPr>
        <p:txBody>
          <a:bodyPr wrap="square" rtlCol="0">
            <a:spAutoFit/>
          </a:bodyPr>
          <a:lstStyle/>
          <a:p>
            <a:r>
              <a:rPr lang="en-US" sz="2800" dirty="0" smtClean="0"/>
              <a:t>WAVES </a:t>
            </a:r>
          </a:p>
        </p:txBody>
      </p:sp>
      <p:sp>
        <p:nvSpPr>
          <p:cNvPr id="4" name="TextBox 3"/>
          <p:cNvSpPr txBox="1"/>
          <p:nvPr/>
        </p:nvSpPr>
        <p:spPr>
          <a:xfrm>
            <a:off x="978335" y="2402912"/>
            <a:ext cx="6161795" cy="4524315"/>
          </a:xfrm>
          <a:prstGeom prst="rect">
            <a:avLst/>
          </a:prstGeom>
          <a:noFill/>
        </p:spPr>
        <p:txBody>
          <a:bodyPr wrap="square" rtlCol="0">
            <a:spAutoFit/>
          </a:bodyPr>
          <a:lstStyle/>
          <a:p>
            <a:pPr marL="285750" indent="-285750">
              <a:buFont typeface="Arial"/>
              <a:buChar char="•"/>
            </a:pPr>
            <a:r>
              <a:rPr lang="en-US" sz="2400" dirty="0"/>
              <a:t>waves are continuously distributed in space</a:t>
            </a:r>
          </a:p>
          <a:p>
            <a:pPr marL="285750" indent="-285750">
              <a:buFont typeface="Arial"/>
              <a:buChar char="•"/>
            </a:pPr>
            <a:r>
              <a:rPr lang="en-US" sz="2400" dirty="0" smtClean="0"/>
              <a:t>examples </a:t>
            </a:r>
            <a:r>
              <a:rPr lang="en-US" sz="2400" dirty="0" smtClean="0"/>
              <a:t>of waves</a:t>
            </a:r>
          </a:p>
          <a:p>
            <a:pPr marL="742950" lvl="1" indent="-285750">
              <a:buFont typeface="Arial"/>
              <a:buChar char="•"/>
            </a:pPr>
            <a:r>
              <a:rPr lang="en-US" sz="2400" dirty="0" smtClean="0"/>
              <a:t>water</a:t>
            </a:r>
          </a:p>
          <a:p>
            <a:pPr marL="742950" lvl="1" indent="-285750">
              <a:buFont typeface="Arial"/>
              <a:buChar char="•"/>
            </a:pPr>
            <a:r>
              <a:rPr lang="en-US" sz="2400" dirty="0" smtClean="0"/>
              <a:t>sound</a:t>
            </a:r>
          </a:p>
          <a:p>
            <a:pPr marL="742950" lvl="1" indent="-285750">
              <a:buFont typeface="Arial"/>
              <a:buChar char="•"/>
            </a:pPr>
            <a:r>
              <a:rPr lang="en-US" sz="2400" dirty="0" smtClean="0"/>
              <a:t>light (electromagnetic)</a:t>
            </a:r>
          </a:p>
          <a:p>
            <a:pPr marL="285750" indent="-285750">
              <a:buFont typeface="Arial"/>
              <a:buChar char="•"/>
            </a:pPr>
            <a:r>
              <a:rPr lang="en-US" sz="2400" dirty="0" smtClean="0"/>
              <a:t>periodic </a:t>
            </a:r>
            <a:r>
              <a:rPr lang="en-US" sz="2400" dirty="0" smtClean="0"/>
              <a:t>waves</a:t>
            </a:r>
          </a:p>
          <a:p>
            <a:pPr marL="742950" lvl="1" indent="-285750">
              <a:buFont typeface="Arial"/>
              <a:buChar char="•"/>
            </a:pPr>
            <a:r>
              <a:rPr lang="en-US" sz="2400" dirty="0" smtClean="0"/>
              <a:t>wavelength</a:t>
            </a:r>
          </a:p>
          <a:p>
            <a:pPr marL="742950" lvl="1" indent="-285750">
              <a:buFont typeface="Arial"/>
              <a:buChar char="•"/>
            </a:pPr>
            <a:r>
              <a:rPr lang="en-US" sz="2400" dirty="0" smtClean="0"/>
              <a:t>frequency</a:t>
            </a:r>
          </a:p>
          <a:p>
            <a:pPr marL="742950" lvl="1" indent="-285750">
              <a:buFont typeface="Arial"/>
              <a:buChar char="•"/>
            </a:pPr>
            <a:r>
              <a:rPr lang="en-US" sz="2400" dirty="0" smtClean="0"/>
              <a:t>velocity</a:t>
            </a:r>
            <a:r>
              <a:rPr lang="en-US" sz="2400" dirty="0"/>
              <a:t>	</a:t>
            </a:r>
            <a:r>
              <a:rPr lang="en-US" sz="2400" dirty="0" smtClean="0"/>
              <a:t>	</a:t>
            </a:r>
          </a:p>
          <a:p>
            <a:pPr marL="285750" indent="-285750">
              <a:buFont typeface="Arial"/>
              <a:buChar char="•"/>
            </a:pPr>
            <a:r>
              <a:rPr lang="en-US" sz="2400" dirty="0" smtClean="0"/>
              <a:t>addition of waves = superposition</a:t>
            </a:r>
          </a:p>
          <a:p>
            <a:pPr marL="742950" lvl="1" indent="-285750">
              <a:buFont typeface="Arial"/>
              <a:buChar char="•"/>
            </a:pPr>
            <a:r>
              <a:rPr lang="en-US" sz="2400" dirty="0" smtClean="0"/>
              <a:t> a traveling pulse</a:t>
            </a:r>
          </a:p>
          <a:p>
            <a:pPr marL="742950" lvl="1" indent="-285750">
              <a:buFont typeface="Arial"/>
              <a:buChar char="•"/>
            </a:pPr>
            <a:endParaRPr lang="en-US" sz="2400" dirty="0" smtClean="0"/>
          </a:p>
        </p:txBody>
      </p:sp>
      <p:sp>
        <p:nvSpPr>
          <p:cNvPr id="5" name="TextBox 4"/>
          <p:cNvSpPr txBox="1"/>
          <p:nvPr/>
        </p:nvSpPr>
        <p:spPr>
          <a:xfrm>
            <a:off x="103096" y="430857"/>
            <a:ext cx="6161795" cy="1323439"/>
          </a:xfrm>
          <a:prstGeom prst="rect">
            <a:avLst/>
          </a:prstGeom>
          <a:noFill/>
        </p:spPr>
        <p:txBody>
          <a:bodyPr wrap="square" rtlCol="0">
            <a:spAutoFit/>
          </a:bodyPr>
          <a:lstStyle/>
          <a:p>
            <a:r>
              <a:rPr lang="en-US" sz="2800" dirty="0" smtClean="0"/>
              <a:t>  PARTICLES</a:t>
            </a:r>
          </a:p>
          <a:p>
            <a:pPr marL="1371600" lvl="2" indent="-457200">
              <a:buFont typeface="Arial"/>
              <a:buChar char="•"/>
            </a:pPr>
            <a:r>
              <a:rPr lang="en-US" sz="2400" dirty="0" smtClean="0"/>
              <a:t>localized in space</a:t>
            </a:r>
          </a:p>
          <a:p>
            <a:pPr marL="1371600" lvl="2" indent="-457200">
              <a:buFont typeface="Arial"/>
              <a:buChar char="•"/>
            </a:pPr>
            <a:r>
              <a:rPr lang="en-US" sz="2400" dirty="0" smtClean="0"/>
              <a:t>inertial mass </a:t>
            </a:r>
            <a:r>
              <a:rPr lang="en-US" sz="2400" i="1" dirty="0" smtClean="0"/>
              <a:t>m</a:t>
            </a:r>
            <a:r>
              <a:rPr lang="en-US" sz="2400" dirty="0" smtClean="0"/>
              <a:t>, momentum </a:t>
            </a:r>
            <a:r>
              <a:rPr lang="en-US" sz="2400" i="1" dirty="0" smtClean="0"/>
              <a:t>p</a:t>
            </a:r>
            <a:r>
              <a:rPr lang="en-US" sz="2800" dirty="0"/>
              <a:t>	</a:t>
            </a:r>
          </a:p>
        </p:txBody>
      </p:sp>
    </p:spTree>
    <p:extLst>
      <p:ext uri="{BB962C8B-B14F-4D97-AF65-F5344CB8AC3E}">
        <p14:creationId xmlns:p14="http://schemas.microsoft.com/office/powerpoint/2010/main" val="41094558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4300" y="728978"/>
            <a:ext cx="6711036" cy="523220"/>
          </a:xfrm>
          <a:prstGeom prst="rect">
            <a:avLst/>
          </a:prstGeom>
          <a:noFill/>
        </p:spPr>
        <p:txBody>
          <a:bodyPr wrap="square" rtlCol="0">
            <a:spAutoFit/>
          </a:bodyPr>
          <a:lstStyle/>
          <a:p>
            <a:r>
              <a:rPr lang="en-US" sz="2800" dirty="0" smtClean="0"/>
              <a:t>AN INTERLUDE WITH GRAPHER</a:t>
            </a:r>
            <a:endParaRPr lang="en-US" sz="2800" dirty="0"/>
          </a:p>
        </p:txBody>
      </p:sp>
      <p:sp>
        <p:nvSpPr>
          <p:cNvPr id="3" name="TextBox 2"/>
          <p:cNvSpPr txBox="1"/>
          <p:nvPr/>
        </p:nvSpPr>
        <p:spPr>
          <a:xfrm>
            <a:off x="1039421" y="4806951"/>
            <a:ext cx="7273306" cy="1384995"/>
          </a:xfrm>
          <a:prstGeom prst="rect">
            <a:avLst/>
          </a:prstGeom>
          <a:noFill/>
        </p:spPr>
        <p:txBody>
          <a:bodyPr wrap="square" rtlCol="0">
            <a:spAutoFit/>
          </a:bodyPr>
          <a:lstStyle/>
          <a:p>
            <a:r>
              <a:rPr lang="en-US" sz="2800" dirty="0" smtClean="0"/>
              <a:t>Interference is another name for superposition</a:t>
            </a:r>
          </a:p>
          <a:p>
            <a:pPr marL="742950" lvl="1" indent="-285750">
              <a:buFont typeface="Arial"/>
              <a:buChar char="•"/>
            </a:pPr>
            <a:r>
              <a:rPr lang="en-US" sz="2800" dirty="0" smtClean="0"/>
              <a:t>constructive interference</a:t>
            </a:r>
          </a:p>
          <a:p>
            <a:pPr marL="742950" lvl="1" indent="-285750">
              <a:buFont typeface="Arial"/>
              <a:buChar char="•"/>
            </a:pPr>
            <a:r>
              <a:rPr lang="en-US" sz="2800" dirty="0" smtClean="0"/>
              <a:t>destructive interference</a:t>
            </a:r>
            <a:endParaRPr lang="en-US" sz="2800" dirty="0"/>
          </a:p>
        </p:txBody>
      </p:sp>
      <p:sp>
        <p:nvSpPr>
          <p:cNvPr id="4" name="TextBox 3"/>
          <p:cNvSpPr txBox="1"/>
          <p:nvPr/>
        </p:nvSpPr>
        <p:spPr>
          <a:xfrm>
            <a:off x="208973" y="2098151"/>
            <a:ext cx="2286000" cy="2308324"/>
          </a:xfrm>
          <a:prstGeom prst="rect">
            <a:avLst/>
          </a:prstGeom>
          <a:noFill/>
        </p:spPr>
        <p:txBody>
          <a:bodyPr wrap="square" rtlCol="0">
            <a:spAutoFit/>
          </a:bodyPr>
          <a:lstStyle/>
          <a:p>
            <a:pPr marL="285750" indent="-285750">
              <a:buFont typeface="Arial"/>
              <a:buChar char="•"/>
            </a:pPr>
            <a:r>
              <a:rPr lang="en-US" sz="2400" dirty="0" smtClean="0"/>
              <a:t>wavelength</a:t>
            </a:r>
          </a:p>
          <a:p>
            <a:pPr marL="285750" indent="-285750">
              <a:buFont typeface="Arial"/>
              <a:buChar char="•"/>
            </a:pPr>
            <a:r>
              <a:rPr lang="en-US" sz="2400" dirty="0" smtClean="0"/>
              <a:t>period</a:t>
            </a:r>
          </a:p>
          <a:p>
            <a:pPr marL="285750" indent="-285750">
              <a:buFont typeface="Arial"/>
              <a:buChar char="•"/>
            </a:pPr>
            <a:r>
              <a:rPr lang="en-US" sz="2400" dirty="0" smtClean="0"/>
              <a:t>frequency</a:t>
            </a:r>
          </a:p>
          <a:p>
            <a:pPr marL="285750" indent="-285750">
              <a:buFont typeface="Arial"/>
              <a:buChar char="•"/>
            </a:pPr>
            <a:r>
              <a:rPr lang="en-US" sz="2400" dirty="0" smtClean="0"/>
              <a:t>phase</a:t>
            </a:r>
          </a:p>
          <a:p>
            <a:pPr marL="285750" indent="-285750">
              <a:buFont typeface="Arial"/>
              <a:buChar char="•"/>
            </a:pPr>
            <a:r>
              <a:rPr lang="en-US" sz="2400" dirty="0" smtClean="0"/>
              <a:t>amplitude</a:t>
            </a:r>
          </a:p>
          <a:p>
            <a:pPr marL="285750" indent="-285750">
              <a:buFont typeface="Arial"/>
              <a:buChar char="•"/>
            </a:pPr>
            <a:r>
              <a:rPr lang="en-US" sz="2400" dirty="0" smtClean="0"/>
              <a:t>superposition</a:t>
            </a:r>
            <a:endParaRPr lang="en-US" sz="2400" dirty="0"/>
          </a:p>
        </p:txBody>
      </p:sp>
      <p:grpSp>
        <p:nvGrpSpPr>
          <p:cNvPr id="10" name="Group 9"/>
          <p:cNvGrpSpPr/>
          <p:nvPr/>
        </p:nvGrpSpPr>
        <p:grpSpPr>
          <a:xfrm>
            <a:off x="3475182" y="2101359"/>
            <a:ext cx="5668818" cy="2705592"/>
            <a:chOff x="4102918" y="2243522"/>
            <a:chExt cx="5054893" cy="1875245"/>
          </a:xfrm>
        </p:grpSpPr>
        <p:grpSp>
          <p:nvGrpSpPr>
            <p:cNvPr id="5" name="Group 4"/>
            <p:cNvGrpSpPr/>
            <p:nvPr/>
          </p:nvGrpSpPr>
          <p:grpSpPr>
            <a:xfrm>
              <a:off x="4336429" y="2243522"/>
              <a:ext cx="4590473" cy="1562775"/>
              <a:chOff x="558800" y="2273300"/>
              <a:chExt cx="8026400" cy="3280070"/>
            </a:xfrm>
          </p:grpSpPr>
          <p:pic>
            <p:nvPicPr>
              <p:cNvPr id="6" name="Picture 5" descr="Screen Shot 2019-02-16 at 10.15.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4537370"/>
                <a:ext cx="8026400" cy="1016000"/>
              </a:xfrm>
              <a:prstGeom prst="rect">
                <a:avLst/>
              </a:prstGeom>
            </p:spPr>
          </p:pic>
          <p:pic>
            <p:nvPicPr>
              <p:cNvPr id="7" name="Picture 6" descr="Screen Shot 2019-02-16 at 10.21.4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00" y="2273300"/>
                <a:ext cx="7861300" cy="2311400"/>
              </a:xfrm>
              <a:prstGeom prst="rect">
                <a:avLst/>
              </a:prstGeom>
            </p:spPr>
          </p:pic>
        </p:grpSp>
        <p:sp>
          <p:nvSpPr>
            <p:cNvPr id="8" name="Rectangle 7"/>
            <p:cNvSpPr/>
            <p:nvPr/>
          </p:nvSpPr>
          <p:spPr>
            <a:xfrm>
              <a:off x="8880720" y="2955053"/>
              <a:ext cx="277091" cy="9698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102918" y="3148948"/>
              <a:ext cx="277091" cy="9698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3035300" y="2146300"/>
            <a:ext cx="977900" cy="307777"/>
          </a:xfrm>
          <a:prstGeom prst="rect">
            <a:avLst/>
          </a:prstGeom>
          <a:noFill/>
        </p:spPr>
        <p:txBody>
          <a:bodyPr wrap="square" rtlCol="0">
            <a:spAutoFit/>
          </a:bodyPr>
          <a:lstStyle/>
          <a:p>
            <a:r>
              <a:rPr lang="en-US" sz="1400" dirty="0" smtClean="0"/>
              <a:t>frequency</a:t>
            </a:r>
            <a:endParaRPr lang="en-US" sz="1400" dirty="0"/>
          </a:p>
        </p:txBody>
      </p:sp>
      <p:sp>
        <p:nvSpPr>
          <p:cNvPr id="12" name="TextBox 11"/>
          <p:cNvSpPr txBox="1"/>
          <p:nvPr/>
        </p:nvSpPr>
        <p:spPr>
          <a:xfrm>
            <a:off x="2914074" y="2400300"/>
            <a:ext cx="1242080" cy="307777"/>
          </a:xfrm>
          <a:prstGeom prst="rect">
            <a:avLst/>
          </a:prstGeom>
          <a:noFill/>
        </p:spPr>
        <p:txBody>
          <a:bodyPr wrap="square" rtlCol="0">
            <a:spAutoFit/>
          </a:bodyPr>
          <a:lstStyle/>
          <a:p>
            <a:r>
              <a:rPr lang="en-US" sz="1400" dirty="0" smtClean="0"/>
              <a:t>wavelength</a:t>
            </a:r>
            <a:endParaRPr lang="en-US" sz="1400" dirty="0"/>
          </a:p>
        </p:txBody>
      </p:sp>
    </p:spTree>
    <p:extLst>
      <p:ext uri="{BB962C8B-B14F-4D97-AF65-F5344CB8AC3E}">
        <p14:creationId xmlns:p14="http://schemas.microsoft.com/office/powerpoint/2010/main" val="5281682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How do you know if something is  a wave?</a:t>
            </a:r>
            <a:endParaRPr lang="en-US" dirty="0"/>
          </a:p>
        </p:txBody>
      </p:sp>
      <p:sp>
        <p:nvSpPr>
          <p:cNvPr id="3" name="Content Placeholder 2"/>
          <p:cNvSpPr>
            <a:spLocks noGrp="1"/>
          </p:cNvSpPr>
          <p:nvPr>
            <p:ph idx="1"/>
          </p:nvPr>
        </p:nvSpPr>
        <p:spPr>
          <a:xfrm>
            <a:off x="457200" y="1600201"/>
            <a:ext cx="8229600" cy="742160"/>
          </a:xfrm>
        </p:spPr>
        <p:txBody>
          <a:bodyPr/>
          <a:lstStyle/>
          <a:p>
            <a:r>
              <a:rPr lang="en-US" dirty="0" smtClean="0"/>
              <a:t>Interference</a:t>
            </a:r>
            <a:endParaRPr lang="en-US" dirty="0"/>
          </a:p>
        </p:txBody>
      </p:sp>
      <p:sp>
        <p:nvSpPr>
          <p:cNvPr id="4" name="Rectangle 3"/>
          <p:cNvSpPr/>
          <p:nvPr/>
        </p:nvSpPr>
        <p:spPr>
          <a:xfrm>
            <a:off x="2286000" y="2547319"/>
            <a:ext cx="6521930" cy="369332"/>
          </a:xfrm>
          <a:prstGeom prst="rect">
            <a:avLst/>
          </a:prstGeom>
        </p:spPr>
        <p:txBody>
          <a:bodyPr wrap="square">
            <a:spAutoFit/>
          </a:bodyPr>
          <a:lstStyle/>
          <a:p>
            <a:r>
              <a:rPr lang="en-US" dirty="0" smtClean="0">
                <a:hlinkClick r:id="rId2"/>
              </a:rPr>
              <a:t>two-slit ripple tank</a:t>
            </a:r>
            <a:endParaRPr lang="en-US" dirty="0"/>
          </a:p>
        </p:txBody>
      </p:sp>
      <p:sp>
        <p:nvSpPr>
          <p:cNvPr id="5" name="TextBox 4"/>
          <p:cNvSpPr txBox="1"/>
          <p:nvPr/>
        </p:nvSpPr>
        <p:spPr>
          <a:xfrm>
            <a:off x="1131455" y="4572000"/>
            <a:ext cx="7555345" cy="584776"/>
          </a:xfrm>
          <a:prstGeom prst="rect">
            <a:avLst/>
          </a:prstGeom>
          <a:noFill/>
        </p:spPr>
        <p:txBody>
          <a:bodyPr wrap="square" rtlCol="0">
            <a:spAutoFit/>
          </a:bodyPr>
          <a:lstStyle/>
          <a:p>
            <a:r>
              <a:rPr lang="en-US" sz="3200" b="1" dirty="0" smtClean="0"/>
              <a:t>If it exhibits interference, it is a wave.</a:t>
            </a:r>
            <a:endParaRPr lang="en-US" sz="3200" b="1" dirty="0"/>
          </a:p>
        </p:txBody>
      </p:sp>
      <p:sp>
        <p:nvSpPr>
          <p:cNvPr id="6" name="TextBox 5"/>
          <p:cNvSpPr txBox="1"/>
          <p:nvPr/>
        </p:nvSpPr>
        <p:spPr>
          <a:xfrm>
            <a:off x="2082800" y="3365500"/>
            <a:ext cx="6146800" cy="369332"/>
          </a:xfrm>
          <a:prstGeom prst="rect">
            <a:avLst/>
          </a:prstGeom>
          <a:noFill/>
        </p:spPr>
        <p:txBody>
          <a:bodyPr wrap="square" rtlCol="0">
            <a:spAutoFit/>
          </a:bodyPr>
          <a:lstStyle/>
          <a:p>
            <a:r>
              <a:rPr lang="en-US" dirty="0">
                <a:solidFill>
                  <a:srgbClr val="000000"/>
                </a:solidFill>
                <a:latin typeface="Lucida Grande"/>
                <a:ea typeface="Lucida Grande"/>
                <a:cs typeface="Lucida Grande"/>
                <a:hlinkClick r:id="rId2"/>
              </a:rPr>
              <a:t>https://</a:t>
            </a:r>
            <a:r>
              <a:rPr lang="en-US" dirty="0" err="1">
                <a:solidFill>
                  <a:srgbClr val="000000"/>
                </a:solidFill>
                <a:latin typeface="Lucida Grande"/>
                <a:ea typeface="Lucida Grande"/>
                <a:cs typeface="Lucida Grande"/>
                <a:hlinkClick r:id="rId2"/>
              </a:rPr>
              <a:t>www.youtube.com</a:t>
            </a:r>
            <a:r>
              <a:rPr lang="en-US" dirty="0">
                <a:solidFill>
                  <a:srgbClr val="000000"/>
                </a:solidFill>
                <a:latin typeface="Lucida Grande"/>
                <a:ea typeface="Lucida Grande"/>
                <a:cs typeface="Lucida Grande"/>
                <a:hlinkClick r:id="rId2"/>
              </a:rPr>
              <a:t>/</a:t>
            </a:r>
            <a:r>
              <a:rPr lang="en-US" dirty="0" err="1">
                <a:solidFill>
                  <a:srgbClr val="000000"/>
                </a:solidFill>
                <a:latin typeface="Lucida Grande"/>
                <a:ea typeface="Lucida Grande"/>
                <a:cs typeface="Lucida Grande"/>
                <a:hlinkClick r:id="rId2"/>
              </a:rPr>
              <a:t>watch?v</a:t>
            </a:r>
            <a:r>
              <a:rPr lang="en-US" dirty="0">
                <a:solidFill>
                  <a:srgbClr val="000000"/>
                </a:solidFill>
                <a:latin typeface="Lucida Grande"/>
                <a:ea typeface="Lucida Grande"/>
                <a:cs typeface="Lucida Grande"/>
                <a:hlinkClick r:id="rId2"/>
              </a:rPr>
              <a:t>=UMkAXvWIRY4</a:t>
            </a:r>
            <a:endParaRPr lang="en-US" dirty="0"/>
          </a:p>
        </p:txBody>
      </p:sp>
    </p:spTree>
    <p:extLst>
      <p:ext uri="{BB962C8B-B14F-4D97-AF65-F5344CB8AC3E}">
        <p14:creationId xmlns:p14="http://schemas.microsoft.com/office/powerpoint/2010/main" val="41758331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095" y="514833"/>
            <a:ext cx="8101300" cy="461665"/>
          </a:xfrm>
          <a:prstGeom prst="rect">
            <a:avLst/>
          </a:prstGeom>
          <a:noFill/>
        </p:spPr>
        <p:txBody>
          <a:bodyPr wrap="square" rtlCol="0">
            <a:spAutoFit/>
          </a:bodyPr>
          <a:lstStyle/>
          <a:p>
            <a:r>
              <a:rPr lang="en-US" sz="2400" dirty="0" smtClean="0"/>
              <a:t>INTERFERENCE MEANS LIGHT IS A WAVE</a:t>
            </a:r>
            <a:endParaRPr lang="en-US" sz="2400" dirty="0"/>
          </a:p>
        </p:txBody>
      </p:sp>
      <p:pic>
        <p:nvPicPr>
          <p:cNvPr id="5" name="Picture 4"/>
          <p:cNvPicPr>
            <a:picLocks noChangeAspect="1"/>
          </p:cNvPicPr>
          <p:nvPr/>
        </p:nvPicPr>
        <p:blipFill>
          <a:blip r:embed="rId3"/>
          <a:stretch>
            <a:fillRect/>
          </a:stretch>
        </p:blipFill>
        <p:spPr>
          <a:xfrm>
            <a:off x="1115646" y="1422686"/>
            <a:ext cx="6882672" cy="5064607"/>
          </a:xfrm>
          <a:prstGeom prst="rect">
            <a:avLst/>
          </a:prstGeom>
        </p:spPr>
      </p:pic>
    </p:spTree>
    <p:extLst>
      <p:ext uri="{BB962C8B-B14F-4D97-AF65-F5344CB8AC3E}">
        <p14:creationId xmlns:p14="http://schemas.microsoft.com/office/powerpoint/2010/main" val="35207234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7272" y="846493"/>
            <a:ext cx="2830945" cy="2029734"/>
          </a:xfrm>
          <a:prstGeom prst="rect">
            <a:avLst/>
          </a:prstGeom>
        </p:spPr>
      </p:pic>
      <p:sp>
        <p:nvSpPr>
          <p:cNvPr id="3" name="TextBox 2"/>
          <p:cNvSpPr txBox="1"/>
          <p:nvPr/>
        </p:nvSpPr>
        <p:spPr>
          <a:xfrm>
            <a:off x="1058718" y="323273"/>
            <a:ext cx="4875646" cy="523220"/>
          </a:xfrm>
          <a:prstGeom prst="rect">
            <a:avLst/>
          </a:prstGeom>
          <a:noFill/>
        </p:spPr>
        <p:txBody>
          <a:bodyPr wrap="square" rtlCol="0">
            <a:spAutoFit/>
          </a:bodyPr>
          <a:lstStyle/>
          <a:p>
            <a:r>
              <a:rPr lang="en-US" sz="2800" dirty="0" smtClean="0"/>
              <a:t>PHOTOELECTRIC EFFECT</a:t>
            </a:r>
            <a:endParaRPr lang="en-US" sz="2800" dirty="0"/>
          </a:p>
        </p:txBody>
      </p:sp>
      <p:sp>
        <p:nvSpPr>
          <p:cNvPr id="4" name="TextBox 3"/>
          <p:cNvSpPr txBox="1"/>
          <p:nvPr/>
        </p:nvSpPr>
        <p:spPr>
          <a:xfrm>
            <a:off x="877456" y="3186545"/>
            <a:ext cx="7504544" cy="3046988"/>
          </a:xfrm>
          <a:prstGeom prst="rect">
            <a:avLst/>
          </a:prstGeom>
          <a:noFill/>
        </p:spPr>
        <p:txBody>
          <a:bodyPr wrap="square" rtlCol="0">
            <a:spAutoFit/>
          </a:bodyPr>
          <a:lstStyle/>
          <a:p>
            <a:pPr marL="285750" indent="-285750">
              <a:buFont typeface="Arial"/>
              <a:buChar char="•"/>
            </a:pPr>
            <a:r>
              <a:rPr lang="en-US" sz="2400" dirty="0" smtClean="0"/>
              <a:t>electrons come off with various energies but with a well defined maximum </a:t>
            </a:r>
            <a:r>
              <a:rPr lang="en-US" sz="2400" i="1" dirty="0" err="1" smtClean="0"/>
              <a:t>E</a:t>
            </a:r>
            <a:r>
              <a:rPr lang="en-US" sz="2400" baseline="-25000" dirty="0" err="1" smtClean="0"/>
              <a:t>max</a:t>
            </a:r>
            <a:endParaRPr lang="en-US" sz="2400" baseline="-25000" dirty="0" smtClean="0"/>
          </a:p>
          <a:p>
            <a:pPr marL="285750" indent="-285750">
              <a:buFont typeface="Arial"/>
              <a:buChar char="•"/>
            </a:pPr>
            <a:r>
              <a:rPr lang="en-US" sz="2400" dirty="0" smtClean="0"/>
              <a:t>cutoff wavelength (value depends on the kind of metal) </a:t>
            </a:r>
          </a:p>
          <a:p>
            <a:pPr marL="285750" indent="-285750">
              <a:buFont typeface="Arial"/>
              <a:buChar char="•"/>
            </a:pPr>
            <a:r>
              <a:rPr lang="en-US" sz="2400" dirty="0" smtClean="0"/>
              <a:t>below cutoff increased intensity has no effect</a:t>
            </a:r>
          </a:p>
          <a:p>
            <a:pPr marL="285750" indent="-285750">
              <a:buFont typeface="Arial"/>
              <a:buChar char="•"/>
            </a:pPr>
            <a:r>
              <a:rPr lang="en-US" sz="2400" dirty="0" smtClean="0"/>
              <a:t>above cutoff weakened intensity lowers yield of e’s</a:t>
            </a:r>
          </a:p>
          <a:p>
            <a:pPr marL="285750" indent="-285750">
              <a:buFont typeface="Arial"/>
              <a:buChar char="•"/>
            </a:pPr>
            <a:r>
              <a:rPr lang="en-US" sz="2400" dirty="0" smtClean="0"/>
              <a:t>but for very weak beam there is no delay in emission i.e. there is no gradual buildup of energy from light – all at once or nothing</a:t>
            </a:r>
            <a:endParaRPr lang="en-US" sz="2400" dirty="0"/>
          </a:p>
        </p:txBody>
      </p:sp>
      <p:sp>
        <p:nvSpPr>
          <p:cNvPr id="6" name="TextBox 5"/>
          <p:cNvSpPr txBox="1"/>
          <p:nvPr/>
        </p:nvSpPr>
        <p:spPr>
          <a:xfrm>
            <a:off x="3579091" y="1108364"/>
            <a:ext cx="5564909" cy="1569660"/>
          </a:xfrm>
          <a:prstGeom prst="rect">
            <a:avLst/>
          </a:prstGeom>
          <a:noFill/>
        </p:spPr>
        <p:txBody>
          <a:bodyPr wrap="square" rtlCol="0">
            <a:spAutoFit/>
          </a:bodyPr>
          <a:lstStyle/>
          <a:p>
            <a:pPr marL="285750" indent="-285750">
              <a:buFont typeface="Arial"/>
              <a:buChar char="•"/>
            </a:pPr>
            <a:r>
              <a:rPr lang="en-US" sz="2400" dirty="0" smtClean="0"/>
              <a:t>Known </a:t>
            </a:r>
            <a:r>
              <a:rPr lang="en-US" sz="2400" dirty="0"/>
              <a:t>since 1880s</a:t>
            </a:r>
          </a:p>
          <a:p>
            <a:pPr marL="285750" indent="-285750">
              <a:buFont typeface="Arial"/>
              <a:buChar char="•"/>
            </a:pPr>
            <a:r>
              <a:rPr lang="en-US" sz="2400" dirty="0"/>
              <a:t>UV light (short wavelength) causes emission of electrons from metal </a:t>
            </a:r>
            <a:r>
              <a:rPr lang="en-US" sz="2400" dirty="0" smtClean="0"/>
              <a:t>surfaces</a:t>
            </a:r>
            <a:endParaRPr lang="en-US" dirty="0"/>
          </a:p>
        </p:txBody>
      </p:sp>
    </p:spTree>
    <p:extLst>
      <p:ext uri="{BB962C8B-B14F-4D97-AF65-F5344CB8AC3E}">
        <p14:creationId xmlns:p14="http://schemas.microsoft.com/office/powerpoint/2010/main" val="34673613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instein_1905_Ber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19"/>
            <a:ext cx="5845799" cy="3904811"/>
          </a:xfrm>
          <a:prstGeom prst="rect">
            <a:avLst/>
          </a:prstGeom>
        </p:spPr>
      </p:pic>
      <p:sp>
        <p:nvSpPr>
          <p:cNvPr id="4" name="TextBox 3"/>
          <p:cNvSpPr txBox="1"/>
          <p:nvPr/>
        </p:nvSpPr>
        <p:spPr>
          <a:xfrm>
            <a:off x="5845800" y="789410"/>
            <a:ext cx="3298200" cy="1569660"/>
          </a:xfrm>
          <a:prstGeom prst="rect">
            <a:avLst/>
          </a:prstGeom>
          <a:noFill/>
        </p:spPr>
        <p:txBody>
          <a:bodyPr wrap="square" rtlCol="0">
            <a:spAutoFit/>
          </a:bodyPr>
          <a:lstStyle/>
          <a:p>
            <a:r>
              <a:rPr lang="en-US" sz="2400" dirty="0" smtClean="0"/>
              <a:t>In 1905 Albert Einstein was a Technical Expert 3</a:t>
            </a:r>
            <a:r>
              <a:rPr lang="en-US" sz="2400" baseline="30000" dirty="0" smtClean="0"/>
              <a:t>rd</a:t>
            </a:r>
            <a:r>
              <a:rPr lang="en-US" sz="2400" dirty="0" smtClean="0"/>
              <a:t> Class in the Swiss patent office in Berne.</a:t>
            </a:r>
            <a:endParaRPr lang="en-US" sz="2400" dirty="0"/>
          </a:p>
        </p:txBody>
      </p:sp>
      <p:sp>
        <p:nvSpPr>
          <p:cNvPr id="5" name="TextBox 4"/>
          <p:cNvSpPr txBox="1"/>
          <p:nvPr/>
        </p:nvSpPr>
        <p:spPr>
          <a:xfrm>
            <a:off x="205958" y="4152986"/>
            <a:ext cx="8787852" cy="2308324"/>
          </a:xfrm>
          <a:prstGeom prst="rect">
            <a:avLst/>
          </a:prstGeom>
          <a:noFill/>
        </p:spPr>
        <p:txBody>
          <a:bodyPr wrap="square" rtlCol="0">
            <a:spAutoFit/>
          </a:bodyPr>
          <a:lstStyle/>
          <a:p>
            <a:r>
              <a:rPr lang="en-US" sz="2400" dirty="0" smtClean="0"/>
              <a:t>“According to the assumption considered here, in the propagation of a light ray emitted from a point source, the energy is not distributed continuously over ever-increasing volumes of space, but consists of a finite number of energy quanta localized at points of space that move without dividing, and can be absorbed or generated only as complete units.”  [from his article in </a:t>
            </a:r>
            <a:r>
              <a:rPr lang="en-US" sz="2400" i="1" dirty="0" err="1" smtClean="0"/>
              <a:t>Annalen</a:t>
            </a:r>
            <a:r>
              <a:rPr lang="en-US" sz="2400" i="1" dirty="0" smtClean="0"/>
              <a:t> der </a:t>
            </a:r>
            <a:r>
              <a:rPr lang="en-US" sz="2400" i="1" dirty="0" err="1" smtClean="0"/>
              <a:t>Physik</a:t>
            </a:r>
            <a:r>
              <a:rPr lang="en-US" sz="2400" dirty="0" smtClean="0"/>
              <a:t> 1905]</a:t>
            </a:r>
            <a:endParaRPr lang="en-US" sz="2400" dirty="0"/>
          </a:p>
        </p:txBody>
      </p:sp>
      <p:sp>
        <p:nvSpPr>
          <p:cNvPr id="6" name="TextBox 5"/>
          <p:cNvSpPr txBox="1"/>
          <p:nvPr/>
        </p:nvSpPr>
        <p:spPr>
          <a:xfrm>
            <a:off x="5784192" y="291739"/>
            <a:ext cx="3428464" cy="461665"/>
          </a:xfrm>
          <a:prstGeom prst="rect">
            <a:avLst/>
          </a:prstGeom>
          <a:noFill/>
        </p:spPr>
        <p:txBody>
          <a:bodyPr wrap="square" rtlCol="0">
            <a:spAutoFit/>
          </a:bodyPr>
          <a:lstStyle/>
          <a:p>
            <a:r>
              <a:rPr lang="en-US" sz="2400" b="1" u="sng" dirty="0" smtClean="0"/>
              <a:t>Patent Examiner 1902-09</a:t>
            </a:r>
            <a:endParaRPr lang="en-US" sz="2400" b="1" u="sng" dirty="0"/>
          </a:p>
        </p:txBody>
      </p:sp>
      <p:sp>
        <p:nvSpPr>
          <p:cNvPr id="3" name="TextBox 2"/>
          <p:cNvSpPr txBox="1"/>
          <p:nvPr/>
        </p:nvSpPr>
        <p:spPr>
          <a:xfrm>
            <a:off x="6436415" y="2814419"/>
            <a:ext cx="2282782" cy="584776"/>
          </a:xfrm>
          <a:prstGeom prst="rect">
            <a:avLst/>
          </a:prstGeom>
          <a:noFill/>
        </p:spPr>
        <p:txBody>
          <a:bodyPr wrap="square" rtlCol="0">
            <a:spAutoFit/>
          </a:bodyPr>
          <a:lstStyle/>
          <a:p>
            <a:r>
              <a:rPr lang="en-US" sz="3200" i="1" dirty="0" smtClean="0"/>
              <a:t>E = </a:t>
            </a:r>
            <a:r>
              <a:rPr lang="en-US" sz="3200" i="1" dirty="0" err="1" smtClean="0"/>
              <a:t>hf</a:t>
            </a:r>
            <a:endParaRPr lang="en-US" sz="3200" i="1" dirty="0"/>
          </a:p>
        </p:txBody>
      </p:sp>
    </p:spTree>
    <p:extLst>
      <p:ext uri="{BB962C8B-B14F-4D97-AF65-F5344CB8AC3E}">
        <p14:creationId xmlns:p14="http://schemas.microsoft.com/office/powerpoint/2010/main" val="39350955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9-02-15 at 7.53.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993" y="3352100"/>
            <a:ext cx="6110721" cy="3115484"/>
          </a:xfrm>
          <a:prstGeom prst="rect">
            <a:avLst/>
          </a:prstGeom>
        </p:spPr>
      </p:pic>
      <p:pic>
        <p:nvPicPr>
          <p:cNvPr id="4" name="Picture 3"/>
          <p:cNvPicPr>
            <a:picLocks noChangeAspect="1"/>
          </p:cNvPicPr>
          <p:nvPr/>
        </p:nvPicPr>
        <p:blipFill>
          <a:blip r:embed="rId4"/>
          <a:stretch>
            <a:fillRect/>
          </a:stretch>
        </p:blipFill>
        <p:spPr>
          <a:xfrm>
            <a:off x="274622" y="461378"/>
            <a:ext cx="2488746" cy="3135820"/>
          </a:xfrm>
          <a:prstGeom prst="rect">
            <a:avLst/>
          </a:prstGeom>
        </p:spPr>
      </p:pic>
      <p:sp>
        <p:nvSpPr>
          <p:cNvPr id="5" name="TextBox 4"/>
          <p:cNvSpPr txBox="1"/>
          <p:nvPr/>
        </p:nvSpPr>
        <p:spPr>
          <a:xfrm>
            <a:off x="2917828" y="659564"/>
            <a:ext cx="6226171" cy="3046988"/>
          </a:xfrm>
          <a:prstGeom prst="rect">
            <a:avLst/>
          </a:prstGeom>
          <a:noFill/>
        </p:spPr>
        <p:txBody>
          <a:bodyPr wrap="square" rtlCol="0">
            <a:spAutoFit/>
          </a:bodyPr>
          <a:lstStyle/>
          <a:p>
            <a:r>
              <a:rPr lang="en-US" sz="2400" dirty="0" smtClean="0"/>
              <a:t>[Einstein’s] </a:t>
            </a:r>
            <a:r>
              <a:rPr lang="en-US" sz="2400" dirty="0"/>
              <a:t>hypothesis may well be called reckless first because an </a:t>
            </a:r>
            <a:r>
              <a:rPr lang="en-US" sz="2400" dirty="0" smtClean="0"/>
              <a:t>electromagnetic </a:t>
            </a:r>
            <a:r>
              <a:rPr lang="en-US" sz="2400" dirty="0"/>
              <a:t>disturbance which remains localized in space seems a violation of the very conception of an electromagnetic disturbance, and second </a:t>
            </a:r>
            <a:r>
              <a:rPr lang="en-US" sz="2400" dirty="0" smtClean="0"/>
              <a:t>because </a:t>
            </a:r>
            <a:r>
              <a:rPr lang="en-US" sz="2400" dirty="0"/>
              <a:t>it </a:t>
            </a:r>
            <a:r>
              <a:rPr lang="en-US" sz="2400" dirty="0" smtClean="0"/>
              <a:t>flies </a:t>
            </a:r>
            <a:r>
              <a:rPr lang="en-US" sz="2400" dirty="0"/>
              <a:t>in the face of the thoroughly established facts of interference. </a:t>
            </a:r>
            <a:r>
              <a:rPr lang="en-US" sz="2400" dirty="0" smtClean="0"/>
              <a:t> [</a:t>
            </a:r>
            <a:r>
              <a:rPr lang="en-US" sz="2400" i="1" dirty="0" smtClean="0"/>
              <a:t>Phys. Rev. </a:t>
            </a:r>
            <a:r>
              <a:rPr lang="en-US" sz="2400" b="1" dirty="0" smtClean="0"/>
              <a:t>7</a:t>
            </a:r>
            <a:r>
              <a:rPr lang="en-US" sz="2400" dirty="0" smtClean="0"/>
              <a:t>, 355-388 (1916)</a:t>
            </a:r>
            <a:endParaRPr lang="en-US" sz="2400" dirty="0"/>
          </a:p>
        </p:txBody>
      </p:sp>
      <p:sp>
        <p:nvSpPr>
          <p:cNvPr id="8" name="TextBox 7"/>
          <p:cNvSpPr txBox="1"/>
          <p:nvPr/>
        </p:nvSpPr>
        <p:spPr>
          <a:xfrm>
            <a:off x="2917828" y="169641"/>
            <a:ext cx="3209640" cy="461665"/>
          </a:xfrm>
          <a:prstGeom prst="rect">
            <a:avLst/>
          </a:prstGeom>
          <a:noFill/>
        </p:spPr>
        <p:txBody>
          <a:bodyPr wrap="square" rtlCol="0">
            <a:spAutoFit/>
          </a:bodyPr>
          <a:lstStyle/>
          <a:p>
            <a:r>
              <a:rPr lang="en-US" sz="2400" dirty="0" smtClean="0"/>
              <a:t>ROBERT A. MILLIKAN</a:t>
            </a:r>
            <a:endParaRPr lang="en-US" sz="2400" dirty="0"/>
          </a:p>
        </p:txBody>
      </p:sp>
    </p:spTree>
    <p:extLst>
      <p:ext uri="{BB962C8B-B14F-4D97-AF65-F5344CB8AC3E}">
        <p14:creationId xmlns:p14="http://schemas.microsoft.com/office/powerpoint/2010/main" val="5029411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2-15 at 8.08.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64" y="3543566"/>
            <a:ext cx="5145825" cy="3149600"/>
          </a:xfrm>
          <a:prstGeom prst="rect">
            <a:avLst/>
          </a:prstGeom>
        </p:spPr>
      </p:pic>
      <p:pic>
        <p:nvPicPr>
          <p:cNvPr id="3" name="Picture 2" descr="Screen Shot 2019-02-15 at 7.53.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6950364" cy="3543567"/>
          </a:xfrm>
          <a:prstGeom prst="rect">
            <a:avLst/>
          </a:prstGeom>
        </p:spPr>
      </p:pic>
      <p:pic>
        <p:nvPicPr>
          <p:cNvPr id="4" name="Picture 3" descr="$_E_rm_max_=_hf_.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9134" y="4616453"/>
            <a:ext cx="2984500" cy="419100"/>
          </a:xfrm>
          <a:prstGeom prst="rect">
            <a:avLst/>
          </a:prstGeom>
        </p:spPr>
      </p:pic>
      <p:sp>
        <p:nvSpPr>
          <p:cNvPr id="5" name="TextBox 4"/>
          <p:cNvSpPr txBox="1"/>
          <p:nvPr/>
        </p:nvSpPr>
        <p:spPr>
          <a:xfrm>
            <a:off x="5380184" y="3879273"/>
            <a:ext cx="4087090" cy="523220"/>
          </a:xfrm>
          <a:prstGeom prst="rect">
            <a:avLst/>
          </a:prstGeom>
          <a:noFill/>
        </p:spPr>
        <p:txBody>
          <a:bodyPr wrap="square" rtlCol="0">
            <a:spAutoFit/>
          </a:bodyPr>
          <a:lstStyle/>
          <a:p>
            <a:r>
              <a:rPr lang="en-US" sz="2800" dirty="0" smtClean="0"/>
              <a:t>electrons come off with</a:t>
            </a:r>
            <a:endParaRPr lang="en-US" sz="2800" dirty="0"/>
          </a:p>
        </p:txBody>
      </p:sp>
    </p:spTree>
    <p:extLst>
      <p:ext uri="{BB962C8B-B14F-4D97-AF65-F5344CB8AC3E}">
        <p14:creationId xmlns:p14="http://schemas.microsoft.com/office/powerpoint/2010/main" val="9691041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3777</TotalTime>
  <Words>1030</Words>
  <Application>Microsoft Macintosh PowerPoint</Application>
  <PresentationFormat>On-screen Show (4:3)</PresentationFormat>
  <Paragraphs>101</Paragraphs>
  <Slides>17</Slides>
  <Notes>12</Notes>
  <HiddenSlides>1</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How do you know if something is  a wave?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H Holbrow</dc:creator>
  <cp:lastModifiedBy>Charles H Holbrow</cp:lastModifiedBy>
  <cp:revision>52</cp:revision>
  <dcterms:created xsi:type="dcterms:W3CDTF">2018-12-28T15:00:04Z</dcterms:created>
  <dcterms:modified xsi:type="dcterms:W3CDTF">2019-02-20T03:57:49Z</dcterms:modified>
</cp:coreProperties>
</file>